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30"/>
  </p:notesMasterIdLst>
  <p:handoutMasterIdLst>
    <p:handoutMasterId r:id="rId31"/>
  </p:handoutMasterIdLst>
  <p:sldIdLst>
    <p:sldId id="256" r:id="rId5"/>
    <p:sldId id="267" r:id="rId6"/>
    <p:sldId id="258" r:id="rId7"/>
    <p:sldId id="262" r:id="rId8"/>
    <p:sldId id="280" r:id="rId9"/>
    <p:sldId id="274" r:id="rId10"/>
    <p:sldId id="297" r:id="rId11"/>
    <p:sldId id="293" r:id="rId12"/>
    <p:sldId id="309" r:id="rId13"/>
    <p:sldId id="305" r:id="rId14"/>
    <p:sldId id="295" r:id="rId15"/>
    <p:sldId id="282" r:id="rId16"/>
    <p:sldId id="277" r:id="rId17"/>
    <p:sldId id="284" r:id="rId18"/>
    <p:sldId id="299" r:id="rId19"/>
    <p:sldId id="298" r:id="rId20"/>
    <p:sldId id="294" r:id="rId21"/>
    <p:sldId id="276" r:id="rId22"/>
    <p:sldId id="300" r:id="rId23"/>
    <p:sldId id="301" r:id="rId24"/>
    <p:sldId id="302" r:id="rId25"/>
    <p:sldId id="303" r:id="rId26"/>
    <p:sldId id="308" r:id="rId27"/>
    <p:sldId id="306" r:id="rId28"/>
    <p:sldId id="292" r:id="rId29"/>
  </p:sldIdLst>
  <p:sldSz cx="12188825"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5" pos="3839">
          <p15:clr>
            <a:srgbClr val="A4A3A4"/>
          </p15:clr>
        </p15:guide>
        <p15:guide id="6" pos="1007">
          <p15:clr>
            <a:srgbClr val="A4A3A4"/>
          </p15:clr>
        </p15:guide>
      </p15:sldGuideLst>
    </p:ext>
    <p:ext uri="{2D200454-40CA-4A62-9FC3-DE9A4176ACB9}">
      <p15:notesGuideLst xmlns:p15="http://schemas.microsoft.com/office/powerpoint/2012/main">
        <p15:guide id="1" orient="horz" pos="2929" userDrawn="1">
          <p15:clr>
            <a:srgbClr val="A4A3A4"/>
          </p15:clr>
        </p15:guide>
        <p15:guide id="2" pos="220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595" autoAdjust="0"/>
  </p:normalViewPr>
  <p:slideViewPr>
    <p:cSldViewPr showGuides="1">
      <p:cViewPr varScale="1">
        <p:scale>
          <a:sx n="100" d="100"/>
          <a:sy n="100" d="100"/>
        </p:scale>
        <p:origin x="912" y="78"/>
      </p:cViewPr>
      <p:guideLst>
        <p:guide orient="horz" pos="2160"/>
        <p:guide pos="3839"/>
        <p:guide pos="1007"/>
      </p:guideLst>
    </p:cSldViewPr>
  </p:slideViewPr>
  <p:notesTextViewPr>
    <p:cViewPr>
      <p:scale>
        <a:sx n="1" d="1"/>
        <a:sy n="1" d="1"/>
      </p:scale>
      <p:origin x="0" y="0"/>
    </p:cViewPr>
  </p:notesTextViewPr>
  <p:notesViewPr>
    <p:cSldViewPr showGuides="1">
      <p:cViewPr varScale="1">
        <p:scale>
          <a:sx n="63" d="100"/>
          <a:sy n="63" d="100"/>
        </p:scale>
        <p:origin x="2838" y="108"/>
      </p:cViewPr>
      <p:guideLst>
        <p:guide orient="horz" pos="2929"/>
        <p:guide pos="2209"/>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1" tIns="46581" rIns="93161" bIns="46581" rtlCol="0"/>
          <a:lstStyle>
            <a:lvl1pPr algn="l">
              <a:defRPr sz="1200"/>
            </a:lvl1pPr>
          </a:lstStyle>
          <a:p>
            <a:endParaRPr lang="en-US"/>
          </a:p>
        </p:txBody>
      </p:sp>
      <p:sp>
        <p:nvSpPr>
          <p:cNvPr id="3" name="Date Placeholder 2"/>
          <p:cNvSpPr>
            <a:spLocks noGrp="1"/>
          </p:cNvSpPr>
          <p:nvPr>
            <p:ph type="dt" sz="quarter" idx="1"/>
          </p:nvPr>
        </p:nvSpPr>
        <p:spPr>
          <a:xfrm>
            <a:off x="3970939" y="0"/>
            <a:ext cx="3037840" cy="464820"/>
          </a:xfrm>
          <a:prstGeom prst="rect">
            <a:avLst/>
          </a:prstGeom>
        </p:spPr>
        <p:txBody>
          <a:bodyPr vert="horz" lIns="93161" tIns="46581" rIns="93161" bIns="46581" rtlCol="0"/>
          <a:lstStyle>
            <a:lvl1pPr algn="r">
              <a:defRPr sz="1200"/>
            </a:lvl1pPr>
          </a:lstStyle>
          <a:p>
            <a:fld id="{BDB7646E-8811-423A-9C42-2CBFADA00A96}" type="datetimeFigureOut">
              <a:rPr lang="en-US" smtClean="0"/>
              <a:t>9/24/2025</a:t>
            </a:fld>
            <a:endParaRPr lang="en-US"/>
          </a:p>
        </p:txBody>
      </p:sp>
      <p:sp>
        <p:nvSpPr>
          <p:cNvPr id="4" name="Footer Placeholder 3"/>
          <p:cNvSpPr>
            <a:spLocks noGrp="1"/>
          </p:cNvSpPr>
          <p:nvPr>
            <p:ph type="ftr" sz="quarter" idx="2"/>
          </p:nvPr>
        </p:nvSpPr>
        <p:spPr>
          <a:xfrm>
            <a:off x="0" y="8829966"/>
            <a:ext cx="3037840" cy="464820"/>
          </a:xfrm>
          <a:prstGeom prst="rect">
            <a:avLst/>
          </a:prstGeom>
        </p:spPr>
        <p:txBody>
          <a:bodyPr vert="horz" lIns="93161" tIns="46581" rIns="93161" bIns="46581" rtlCol="0" anchor="b"/>
          <a:lstStyle>
            <a:lvl1pPr algn="l">
              <a:defRPr sz="1200"/>
            </a:lvl1pPr>
          </a:lstStyle>
          <a:p>
            <a:endParaRPr lang="en-US"/>
          </a:p>
        </p:txBody>
      </p:sp>
      <p:sp>
        <p:nvSpPr>
          <p:cNvPr id="5" name="Slide Number Placeholder 4"/>
          <p:cNvSpPr>
            <a:spLocks noGrp="1"/>
          </p:cNvSpPr>
          <p:nvPr>
            <p:ph type="sldNum" sz="quarter" idx="3"/>
          </p:nvPr>
        </p:nvSpPr>
        <p:spPr>
          <a:xfrm>
            <a:off x="3970939" y="8829966"/>
            <a:ext cx="3037840" cy="464820"/>
          </a:xfrm>
          <a:prstGeom prst="rect">
            <a:avLst/>
          </a:prstGeom>
        </p:spPr>
        <p:txBody>
          <a:bodyPr vert="horz" lIns="93161" tIns="46581" rIns="93161" bIns="46581" rtlCol="0" anchor="b"/>
          <a:lstStyle>
            <a:lvl1pPr algn="r">
              <a:defRPr sz="1200"/>
            </a:lvl1pPr>
          </a:lstStyle>
          <a:p>
            <a:fld id="{04360E59-1627-4404-ACC5-51C744AB0F27}" type="slidenum">
              <a:rPr lang="en-US" smtClean="0"/>
              <a:t>‹#›</a:t>
            </a:fld>
            <a:endParaRPr lang="en-US"/>
          </a:p>
        </p:txBody>
      </p:sp>
    </p:spTree>
    <p:extLst>
      <p:ext uri="{BB962C8B-B14F-4D97-AF65-F5344CB8AC3E}">
        <p14:creationId xmlns:p14="http://schemas.microsoft.com/office/powerpoint/2010/main" val="5162254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1" tIns="46581" rIns="93161" bIns="46581" rtlCol="0"/>
          <a:lstStyle>
            <a:lvl1pPr algn="l">
              <a:defRPr sz="1200">
                <a:solidFill>
                  <a:schemeClr val="tx1"/>
                </a:solidFill>
              </a:defRPr>
            </a:lvl1pPr>
          </a:lstStyle>
          <a:p>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3161" tIns="46581" rIns="93161" bIns="46581" rtlCol="0"/>
          <a:lstStyle>
            <a:lvl1pPr algn="r">
              <a:defRPr sz="1200">
                <a:solidFill>
                  <a:schemeClr val="tx1"/>
                </a:solidFill>
              </a:defRPr>
            </a:lvl1pPr>
          </a:lstStyle>
          <a:p>
            <a:fld id="{D677E230-58DD-43ED-96A1-552DDAB53532}" type="datetimeFigureOut">
              <a:rPr lang="en-US" smtClean="0"/>
              <a:pPr/>
              <a:t>9/24/2025</a:t>
            </a:fld>
            <a:endParaRPr lang="en-US"/>
          </a:p>
        </p:txBody>
      </p:sp>
      <p:sp>
        <p:nvSpPr>
          <p:cNvPr id="4" name="Slide Image Placeholder 3"/>
          <p:cNvSpPr>
            <a:spLocks noGrp="1" noRot="1" noChangeAspect="1"/>
          </p:cNvSpPr>
          <p:nvPr>
            <p:ph type="sldImg" idx="2"/>
          </p:nvPr>
        </p:nvSpPr>
        <p:spPr>
          <a:xfrm>
            <a:off x="409575" y="698500"/>
            <a:ext cx="6191250" cy="3484563"/>
          </a:xfrm>
          <a:prstGeom prst="rect">
            <a:avLst/>
          </a:prstGeom>
          <a:noFill/>
          <a:ln w="12700">
            <a:solidFill>
              <a:prstClr val="black"/>
            </a:solidFill>
          </a:ln>
        </p:spPr>
        <p:txBody>
          <a:bodyPr vert="horz" lIns="93161" tIns="46581" rIns="93161" bIns="46581"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1" tIns="46581" rIns="93161" bIns="4658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6"/>
            <a:ext cx="3037840" cy="464820"/>
          </a:xfrm>
          <a:prstGeom prst="rect">
            <a:avLst/>
          </a:prstGeom>
        </p:spPr>
        <p:txBody>
          <a:bodyPr vert="horz" lIns="93161" tIns="46581" rIns="93161" bIns="46581" rtlCol="0" anchor="b"/>
          <a:lstStyle>
            <a:lvl1pPr algn="l">
              <a:defRPr sz="1200">
                <a:solidFill>
                  <a:schemeClr val="tx1"/>
                </a:solidFill>
              </a:defRPr>
            </a:lvl1pPr>
          </a:lstStyle>
          <a:p>
            <a:endParaRPr lang="en-US"/>
          </a:p>
        </p:txBody>
      </p:sp>
      <p:sp>
        <p:nvSpPr>
          <p:cNvPr id="7" name="Slide Number Placeholder 6"/>
          <p:cNvSpPr>
            <a:spLocks noGrp="1"/>
          </p:cNvSpPr>
          <p:nvPr>
            <p:ph type="sldNum" sz="quarter" idx="5"/>
          </p:nvPr>
        </p:nvSpPr>
        <p:spPr>
          <a:xfrm>
            <a:off x="3970939" y="8829966"/>
            <a:ext cx="3037840" cy="464820"/>
          </a:xfrm>
          <a:prstGeom prst="rect">
            <a:avLst/>
          </a:prstGeom>
        </p:spPr>
        <p:txBody>
          <a:bodyPr vert="horz" lIns="93161" tIns="46581" rIns="93161" bIns="46581" rtlCol="0" anchor="b"/>
          <a:lstStyle>
            <a:lvl1pPr algn="r">
              <a:defRPr sz="1200">
                <a:solidFill>
                  <a:schemeClr val="tx1"/>
                </a:solidFill>
              </a:defRPr>
            </a:lvl1pPr>
          </a:lstStyle>
          <a:p>
            <a:fld id="{841221E5-7225-48EB-A4EE-420E7BFCF705}" type="slidenum">
              <a:rPr lang="en-US" smtClean="0"/>
              <a:pPr/>
              <a:t>‹#›</a:t>
            </a:fld>
            <a:endParaRPr lang="en-US"/>
          </a:p>
        </p:txBody>
      </p:sp>
    </p:spTree>
    <p:extLst>
      <p:ext uri="{BB962C8B-B14F-4D97-AF65-F5344CB8AC3E}">
        <p14:creationId xmlns:p14="http://schemas.microsoft.com/office/powerpoint/2010/main" val="1556669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200" kern="1200">
        <a:solidFill>
          <a:schemeClr val="tx2"/>
        </a:solidFill>
        <a:latin typeface="+mn-lt"/>
        <a:ea typeface="+mn-ea"/>
        <a:cs typeface="+mn-cs"/>
      </a:defRPr>
    </a:lvl2pPr>
    <a:lvl3pPr marL="914400" algn="l" defTabSz="914400" rtl="0" eaLnBrk="1" latinLnBrk="0" hangingPunct="1">
      <a:defRPr sz="1200" kern="1200">
        <a:solidFill>
          <a:schemeClr val="tx2"/>
        </a:solidFill>
        <a:latin typeface="+mn-lt"/>
        <a:ea typeface="+mn-ea"/>
        <a:cs typeface="+mn-cs"/>
      </a:defRPr>
    </a:lvl3pPr>
    <a:lvl4pPr marL="1371600" algn="l" defTabSz="914400" rtl="0" eaLnBrk="1" latinLnBrk="0" hangingPunct="1">
      <a:defRPr sz="1200" kern="1200">
        <a:solidFill>
          <a:schemeClr val="tx2"/>
        </a:solidFill>
        <a:latin typeface="+mn-lt"/>
        <a:ea typeface="+mn-ea"/>
        <a:cs typeface="+mn-cs"/>
      </a:defRPr>
    </a:lvl4pPr>
    <a:lvl5pPr marL="1828800" algn="l" defTabSz="914400" rtl="0" eaLnBrk="1" latinLnBrk="0" hangingPunct="1">
      <a:defRPr sz="1200" kern="1200">
        <a:solidFill>
          <a:schemeClr val="tx2"/>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a:t>
            </a:r>
          </a:p>
          <a:p>
            <a:endParaRPr lang="en-US" dirty="0"/>
          </a:p>
          <a:p>
            <a:r>
              <a:rPr lang="en-US" sz="1200" kern="1200" dirty="0">
                <a:solidFill>
                  <a:schemeClr val="tx2"/>
                </a:solidFill>
                <a:effectLst/>
                <a:latin typeface="+mn-lt"/>
                <a:ea typeface="+mn-ea"/>
                <a:cs typeface="+mn-cs"/>
              </a:rPr>
              <a:t>San Felipe Del Rio CISD </a:t>
            </a:r>
            <a:r>
              <a:rPr lang="en-US" sz="1200" i="1" kern="1200" dirty="0">
                <a:solidFill>
                  <a:schemeClr val="tx2"/>
                </a:solidFill>
                <a:effectLst/>
                <a:latin typeface="+mn-lt"/>
                <a:ea typeface="+mn-ea"/>
                <a:cs typeface="+mn-cs"/>
              </a:rPr>
              <a:t>Booster Clubs and Parent Organization Guidelines </a:t>
            </a:r>
            <a:r>
              <a:rPr lang="en-US" sz="1200" kern="1200" dirty="0">
                <a:solidFill>
                  <a:schemeClr val="tx2"/>
                </a:solidFill>
                <a:effectLst/>
                <a:latin typeface="+mn-lt"/>
                <a:ea typeface="+mn-ea"/>
                <a:cs typeface="+mn-cs"/>
              </a:rPr>
              <a:t>has been prepared to assist Booster Clubs and Parent Organizations in meeting District, University Interscholastic League (UIL), state and federal requirements. </a:t>
            </a:r>
          </a:p>
          <a:p>
            <a:endParaRPr lang="en-US" sz="1200" kern="1200" dirty="0">
              <a:solidFill>
                <a:schemeClr val="tx2"/>
              </a:solidFill>
              <a:effectLst/>
              <a:latin typeface="+mn-lt"/>
              <a:ea typeface="+mn-ea"/>
              <a:cs typeface="+mn-cs"/>
            </a:endParaRPr>
          </a:p>
          <a:p>
            <a:r>
              <a:rPr lang="en-US" sz="1200" i="1" kern="1200" dirty="0">
                <a:solidFill>
                  <a:schemeClr val="tx2"/>
                </a:solidFill>
                <a:effectLst/>
                <a:latin typeface="+mn-lt"/>
                <a:ea typeface="+mn-ea"/>
                <a:cs typeface="+mn-cs"/>
              </a:rPr>
              <a:t>The Finance Department of San Felipe Del Rio CISD is not an authority on tax-related issues concerning individual Parent Organizations or Booster Clubs.</a:t>
            </a:r>
            <a:endParaRPr lang="en-US" dirty="0"/>
          </a:p>
        </p:txBody>
      </p:sp>
      <p:sp>
        <p:nvSpPr>
          <p:cNvPr id="4" name="Slide Number Placeholder 3"/>
          <p:cNvSpPr>
            <a:spLocks noGrp="1"/>
          </p:cNvSpPr>
          <p:nvPr>
            <p:ph type="sldNum" sz="quarter" idx="10"/>
          </p:nvPr>
        </p:nvSpPr>
        <p:spPr/>
        <p:txBody>
          <a:bodyPr/>
          <a:lstStyle/>
          <a:p>
            <a:fld id="{841221E5-7225-48EB-A4EE-420E7BFCF705}" type="slidenum">
              <a:rPr lang="en-US" smtClean="0"/>
              <a:pPr/>
              <a:t>1</a:t>
            </a:fld>
            <a:endParaRPr lang="en-US"/>
          </a:p>
        </p:txBody>
      </p:sp>
    </p:spTree>
    <p:extLst>
      <p:ext uri="{BB962C8B-B14F-4D97-AF65-F5344CB8AC3E}">
        <p14:creationId xmlns:p14="http://schemas.microsoft.com/office/powerpoint/2010/main" val="40335660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2"/>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41221E5-7225-48EB-A4EE-420E7BFCF705}" type="slidenum">
              <a:rPr lang="en-US" smtClean="0"/>
              <a:pPr/>
              <a:t>10</a:t>
            </a:fld>
            <a:endParaRPr lang="en-US"/>
          </a:p>
        </p:txBody>
      </p:sp>
    </p:spTree>
    <p:extLst>
      <p:ext uri="{BB962C8B-B14F-4D97-AF65-F5344CB8AC3E}">
        <p14:creationId xmlns:p14="http://schemas.microsoft.com/office/powerpoint/2010/main" val="25319126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41221E5-7225-48EB-A4EE-420E7BFCF705}" type="slidenum">
              <a:rPr lang="en-US" smtClean="0"/>
              <a:pPr/>
              <a:t>11</a:t>
            </a:fld>
            <a:endParaRPr lang="en-US"/>
          </a:p>
        </p:txBody>
      </p:sp>
    </p:spTree>
    <p:extLst>
      <p:ext uri="{BB962C8B-B14F-4D97-AF65-F5344CB8AC3E}">
        <p14:creationId xmlns:p14="http://schemas.microsoft.com/office/powerpoint/2010/main" val="21754045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41221E5-7225-48EB-A4EE-420E7BFCF705}" type="slidenum">
              <a:rPr lang="en-US" smtClean="0"/>
              <a:pPr/>
              <a:t>12</a:t>
            </a:fld>
            <a:endParaRPr lang="en-US"/>
          </a:p>
        </p:txBody>
      </p:sp>
    </p:spTree>
    <p:extLst>
      <p:ext uri="{BB962C8B-B14F-4D97-AF65-F5344CB8AC3E}">
        <p14:creationId xmlns:p14="http://schemas.microsoft.com/office/powerpoint/2010/main" val="12441135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41221E5-7225-48EB-A4EE-420E7BFCF705}" type="slidenum">
              <a:rPr lang="en-US" smtClean="0"/>
              <a:pPr/>
              <a:t>13</a:t>
            </a:fld>
            <a:endParaRPr lang="en-US"/>
          </a:p>
        </p:txBody>
      </p:sp>
    </p:spTree>
    <p:extLst>
      <p:ext uri="{BB962C8B-B14F-4D97-AF65-F5344CB8AC3E}">
        <p14:creationId xmlns:p14="http://schemas.microsoft.com/office/powerpoint/2010/main" val="163796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2"/>
                </a:solidFill>
                <a:effectLst/>
                <a:latin typeface="+mn-lt"/>
                <a:ea typeface="+mn-ea"/>
                <a:cs typeface="+mn-cs"/>
              </a:rPr>
              <a:t>Booster Clubs and Parent Organizations provide an important support function to student groups; however, they also require a strong commitment from the members to work properly.  Therefore, deciding whether or not to form a Booster Club or Parent Organization is a difficult decision that requires careful consideration of the pros and cons of formation.</a:t>
            </a:r>
            <a:endParaRPr lang="en-US" dirty="0"/>
          </a:p>
        </p:txBody>
      </p:sp>
      <p:sp>
        <p:nvSpPr>
          <p:cNvPr id="4" name="Slide Number Placeholder 3"/>
          <p:cNvSpPr>
            <a:spLocks noGrp="1"/>
          </p:cNvSpPr>
          <p:nvPr>
            <p:ph type="sldNum" sz="quarter" idx="10"/>
          </p:nvPr>
        </p:nvSpPr>
        <p:spPr/>
        <p:txBody>
          <a:bodyPr/>
          <a:lstStyle/>
          <a:p>
            <a:fld id="{841221E5-7225-48EB-A4EE-420E7BFCF705}" type="slidenum">
              <a:rPr lang="en-US" smtClean="0"/>
              <a:pPr/>
              <a:t>14</a:t>
            </a:fld>
            <a:endParaRPr lang="en-US"/>
          </a:p>
        </p:txBody>
      </p:sp>
    </p:spTree>
    <p:extLst>
      <p:ext uri="{BB962C8B-B14F-4D97-AF65-F5344CB8AC3E}">
        <p14:creationId xmlns:p14="http://schemas.microsoft.com/office/powerpoint/2010/main" val="30574398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dirty="0"/>
              <a:t>Parent Organizations and Booster Clubs that have not received approval for the exemption from the Texas State Comptroller’s Office must pay sales tax on all applicable purchases and must collect sales taxes on all taxable items sold.</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i="1"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i="1" dirty="0"/>
              <a:t>The Texas State Comptroller’s Office requires that Parent Organizations and Booster Clubs file at least one sales tax report per calendar year. </a:t>
            </a:r>
          </a:p>
          <a:p>
            <a:endParaRPr lang="en-US" dirty="0"/>
          </a:p>
        </p:txBody>
      </p:sp>
      <p:sp>
        <p:nvSpPr>
          <p:cNvPr id="4" name="Slide Number Placeholder 3"/>
          <p:cNvSpPr>
            <a:spLocks noGrp="1"/>
          </p:cNvSpPr>
          <p:nvPr>
            <p:ph type="sldNum" sz="quarter" idx="10"/>
          </p:nvPr>
        </p:nvSpPr>
        <p:spPr/>
        <p:txBody>
          <a:bodyPr/>
          <a:lstStyle/>
          <a:p>
            <a:fld id="{841221E5-7225-48EB-A4EE-420E7BFCF705}" type="slidenum">
              <a:rPr lang="en-US" smtClean="0"/>
              <a:pPr/>
              <a:t>15</a:t>
            </a:fld>
            <a:endParaRPr lang="en-US"/>
          </a:p>
        </p:txBody>
      </p:sp>
    </p:spTree>
    <p:extLst>
      <p:ext uri="{BB962C8B-B14F-4D97-AF65-F5344CB8AC3E}">
        <p14:creationId xmlns:p14="http://schemas.microsoft.com/office/powerpoint/2010/main" val="2289207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State and federal regulatory agencies such as the Texas State Comptroller’s Office, the Texas Secretary of State, and the Internal Revenue Service (IRS) also govern Parent Organizations and Booster Clubs. New and existing Parent Organizations and Booster Clubs must abide by the regulations and guidelines set by these agencies.</a:t>
            </a:r>
          </a:p>
          <a:p>
            <a:endParaRPr lang="en-US" dirty="0"/>
          </a:p>
          <a:p>
            <a:r>
              <a:rPr lang="en-US" sz="1200" kern="1200" dirty="0">
                <a:solidFill>
                  <a:schemeClr val="tx2"/>
                </a:solidFill>
                <a:effectLst/>
                <a:latin typeface="+mn-lt"/>
                <a:ea typeface="+mn-ea"/>
                <a:cs typeface="+mn-cs"/>
              </a:rPr>
              <a:t>Parent Organizations and Booster Clubs are not permitted to use the District’s Employer Identification Number.</a:t>
            </a:r>
            <a:endParaRPr lang="en-US" dirty="0"/>
          </a:p>
        </p:txBody>
      </p:sp>
      <p:sp>
        <p:nvSpPr>
          <p:cNvPr id="4" name="Slide Number Placeholder 3"/>
          <p:cNvSpPr>
            <a:spLocks noGrp="1"/>
          </p:cNvSpPr>
          <p:nvPr>
            <p:ph type="sldNum" sz="quarter" idx="10"/>
          </p:nvPr>
        </p:nvSpPr>
        <p:spPr/>
        <p:txBody>
          <a:bodyPr/>
          <a:lstStyle/>
          <a:p>
            <a:fld id="{841221E5-7225-48EB-A4EE-420E7BFCF705}" type="slidenum">
              <a:rPr lang="en-US" smtClean="0"/>
              <a:pPr/>
              <a:t>16</a:t>
            </a:fld>
            <a:endParaRPr lang="en-US"/>
          </a:p>
        </p:txBody>
      </p:sp>
    </p:spTree>
    <p:extLst>
      <p:ext uri="{BB962C8B-B14F-4D97-AF65-F5344CB8AC3E}">
        <p14:creationId xmlns:p14="http://schemas.microsoft.com/office/powerpoint/2010/main" val="39496858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41221E5-7225-48EB-A4EE-420E7BFCF705}" type="slidenum">
              <a:rPr lang="en-US" smtClean="0"/>
              <a:pPr/>
              <a:t>17</a:t>
            </a:fld>
            <a:endParaRPr lang="en-US"/>
          </a:p>
        </p:txBody>
      </p:sp>
    </p:spTree>
    <p:extLst>
      <p:ext uri="{BB962C8B-B14F-4D97-AF65-F5344CB8AC3E}">
        <p14:creationId xmlns:p14="http://schemas.microsoft.com/office/powerpoint/2010/main" val="27745638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Parent Organizations and Booster Clubs have many responsibilities to the federal government, the state, the District, and to the students they support.</a:t>
            </a:r>
          </a:p>
        </p:txBody>
      </p:sp>
      <p:sp>
        <p:nvSpPr>
          <p:cNvPr id="4" name="Slide Number Placeholder 3"/>
          <p:cNvSpPr>
            <a:spLocks noGrp="1"/>
          </p:cNvSpPr>
          <p:nvPr>
            <p:ph type="sldNum" sz="quarter" idx="10"/>
          </p:nvPr>
        </p:nvSpPr>
        <p:spPr/>
        <p:txBody>
          <a:bodyPr/>
          <a:lstStyle/>
          <a:p>
            <a:fld id="{841221E5-7225-48EB-A4EE-420E7BFCF705}" type="slidenum">
              <a:rPr lang="en-US" smtClean="0"/>
              <a:pPr/>
              <a:t>18</a:t>
            </a:fld>
            <a:endParaRPr lang="en-US"/>
          </a:p>
        </p:txBody>
      </p:sp>
    </p:spTree>
    <p:extLst>
      <p:ext uri="{BB962C8B-B14F-4D97-AF65-F5344CB8AC3E}">
        <p14:creationId xmlns:p14="http://schemas.microsoft.com/office/powerpoint/2010/main" val="39840332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Parent Organizations and Booster Clubs should establish a permanent file of financial records, bank statements, tax records, etc.  This file should be transferred to successive administrations of the organization each year.</a:t>
            </a:r>
          </a:p>
        </p:txBody>
      </p:sp>
      <p:sp>
        <p:nvSpPr>
          <p:cNvPr id="4" name="Slide Number Placeholder 3"/>
          <p:cNvSpPr>
            <a:spLocks noGrp="1"/>
          </p:cNvSpPr>
          <p:nvPr>
            <p:ph type="sldNum" sz="quarter" idx="10"/>
          </p:nvPr>
        </p:nvSpPr>
        <p:spPr/>
        <p:txBody>
          <a:bodyPr/>
          <a:lstStyle/>
          <a:p>
            <a:fld id="{841221E5-7225-48EB-A4EE-420E7BFCF705}" type="slidenum">
              <a:rPr lang="en-US" smtClean="0"/>
              <a:pPr/>
              <a:t>19</a:t>
            </a:fld>
            <a:endParaRPr lang="en-US"/>
          </a:p>
        </p:txBody>
      </p:sp>
    </p:spTree>
    <p:extLst>
      <p:ext uri="{BB962C8B-B14F-4D97-AF65-F5344CB8AC3E}">
        <p14:creationId xmlns:p14="http://schemas.microsoft.com/office/powerpoint/2010/main" val="33600449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41221E5-7225-48EB-A4EE-420E7BFCF705}" type="slidenum">
              <a:rPr lang="en-US" smtClean="0"/>
              <a:pPr/>
              <a:t>2</a:t>
            </a:fld>
            <a:endParaRPr lang="en-US"/>
          </a:p>
        </p:txBody>
      </p:sp>
    </p:spTree>
    <p:extLst>
      <p:ext uri="{BB962C8B-B14F-4D97-AF65-F5344CB8AC3E}">
        <p14:creationId xmlns:p14="http://schemas.microsoft.com/office/powerpoint/2010/main" val="25014935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41221E5-7225-48EB-A4EE-420E7BFCF705}" type="slidenum">
              <a:rPr lang="en-US" smtClean="0"/>
              <a:pPr/>
              <a:t>20</a:t>
            </a:fld>
            <a:endParaRPr lang="en-US"/>
          </a:p>
        </p:txBody>
      </p:sp>
    </p:spTree>
    <p:extLst>
      <p:ext uri="{BB962C8B-B14F-4D97-AF65-F5344CB8AC3E}">
        <p14:creationId xmlns:p14="http://schemas.microsoft.com/office/powerpoint/2010/main" val="11027048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41221E5-7225-48EB-A4EE-420E7BFCF705}" type="slidenum">
              <a:rPr lang="en-US" smtClean="0"/>
              <a:pPr/>
              <a:t>21</a:t>
            </a:fld>
            <a:endParaRPr lang="en-US"/>
          </a:p>
        </p:txBody>
      </p:sp>
    </p:spTree>
    <p:extLst>
      <p:ext uri="{BB962C8B-B14F-4D97-AF65-F5344CB8AC3E}">
        <p14:creationId xmlns:p14="http://schemas.microsoft.com/office/powerpoint/2010/main" val="3813474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send a copy of the approved fundraiser form to the Comptroller – Gilbert Sanchez, 830-778-4050, gilbert.sanchez@sfdr-cisd.org and Accounts Payable Activity Funds Clerk – Isela Valdez, 830-778-4025, isela.valdez@sfdr-cisd.org .</a:t>
            </a:r>
          </a:p>
        </p:txBody>
      </p:sp>
      <p:sp>
        <p:nvSpPr>
          <p:cNvPr id="4" name="Slide Number Placeholder 3"/>
          <p:cNvSpPr>
            <a:spLocks noGrp="1"/>
          </p:cNvSpPr>
          <p:nvPr>
            <p:ph type="sldNum" sz="quarter" idx="10"/>
          </p:nvPr>
        </p:nvSpPr>
        <p:spPr/>
        <p:txBody>
          <a:bodyPr/>
          <a:lstStyle/>
          <a:p>
            <a:fld id="{841221E5-7225-48EB-A4EE-420E7BFCF705}" type="slidenum">
              <a:rPr lang="en-US" smtClean="0"/>
              <a:pPr/>
              <a:t>22</a:t>
            </a:fld>
            <a:endParaRPr lang="en-US"/>
          </a:p>
        </p:txBody>
      </p:sp>
    </p:spTree>
    <p:extLst>
      <p:ext uri="{BB962C8B-B14F-4D97-AF65-F5344CB8AC3E}">
        <p14:creationId xmlns:p14="http://schemas.microsoft.com/office/powerpoint/2010/main" val="35990472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41221E5-7225-48EB-A4EE-420E7BFCF705}" type="slidenum">
              <a:rPr lang="en-US" smtClean="0"/>
              <a:pPr/>
              <a:t>23</a:t>
            </a:fld>
            <a:endParaRPr lang="en-US"/>
          </a:p>
        </p:txBody>
      </p:sp>
    </p:spTree>
    <p:extLst>
      <p:ext uri="{BB962C8B-B14F-4D97-AF65-F5344CB8AC3E}">
        <p14:creationId xmlns:p14="http://schemas.microsoft.com/office/powerpoint/2010/main" val="183559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41221E5-7225-48EB-A4EE-420E7BFCF705}" type="slidenum">
              <a:rPr lang="en-US" smtClean="0"/>
              <a:pPr/>
              <a:t>24</a:t>
            </a:fld>
            <a:endParaRPr lang="en-US"/>
          </a:p>
        </p:txBody>
      </p:sp>
    </p:spTree>
    <p:extLst>
      <p:ext uri="{BB962C8B-B14F-4D97-AF65-F5344CB8AC3E}">
        <p14:creationId xmlns:p14="http://schemas.microsoft.com/office/powerpoint/2010/main" val="103420874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41221E5-7225-48EB-A4EE-420E7BFCF705}" type="slidenum">
              <a:rPr lang="en-US" smtClean="0"/>
              <a:pPr/>
              <a:t>25</a:t>
            </a:fld>
            <a:endParaRPr lang="en-US"/>
          </a:p>
        </p:txBody>
      </p:sp>
    </p:spTree>
    <p:extLst>
      <p:ext uri="{BB962C8B-B14F-4D97-AF65-F5344CB8AC3E}">
        <p14:creationId xmlns:p14="http://schemas.microsoft.com/office/powerpoint/2010/main" val="37011347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41221E5-7225-48EB-A4EE-420E7BFCF705}" type="slidenum">
              <a:rPr lang="en-US" smtClean="0"/>
              <a:pPr/>
              <a:t>3</a:t>
            </a:fld>
            <a:endParaRPr lang="en-US"/>
          </a:p>
        </p:txBody>
      </p:sp>
    </p:spTree>
    <p:extLst>
      <p:ext uri="{BB962C8B-B14F-4D97-AF65-F5344CB8AC3E}">
        <p14:creationId xmlns:p14="http://schemas.microsoft.com/office/powerpoint/2010/main" val="16070856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2"/>
                </a:solidFill>
                <a:effectLst/>
                <a:latin typeface="+mn-lt"/>
                <a:ea typeface="+mn-ea"/>
                <a:cs typeface="+mn-cs"/>
              </a:rPr>
              <a:t>The District encourages full participation and involvement of parents in the education of their children through their involvement in voluntary parent organizations </a:t>
            </a:r>
            <a:endParaRPr lang="en-US" dirty="0"/>
          </a:p>
        </p:txBody>
      </p:sp>
      <p:sp>
        <p:nvSpPr>
          <p:cNvPr id="4" name="Slide Number Placeholder 3"/>
          <p:cNvSpPr>
            <a:spLocks noGrp="1"/>
          </p:cNvSpPr>
          <p:nvPr>
            <p:ph type="sldNum" sz="quarter" idx="10"/>
          </p:nvPr>
        </p:nvSpPr>
        <p:spPr/>
        <p:txBody>
          <a:bodyPr/>
          <a:lstStyle/>
          <a:p>
            <a:fld id="{841221E5-7225-48EB-A4EE-420E7BFCF705}" type="slidenum">
              <a:rPr lang="en-US" smtClean="0"/>
              <a:pPr/>
              <a:t>4</a:t>
            </a:fld>
            <a:endParaRPr lang="en-US"/>
          </a:p>
        </p:txBody>
      </p:sp>
    </p:spTree>
    <p:extLst>
      <p:ext uri="{BB962C8B-B14F-4D97-AF65-F5344CB8AC3E}">
        <p14:creationId xmlns:p14="http://schemas.microsoft.com/office/powerpoint/2010/main" val="22231182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2"/>
                </a:solidFill>
                <a:effectLst/>
                <a:latin typeface="+mn-lt"/>
                <a:ea typeface="+mn-ea"/>
                <a:cs typeface="+mn-cs"/>
              </a:rPr>
              <a:t>GKG Local – </a:t>
            </a:r>
            <a:r>
              <a:rPr lang="en-US" sz="1200" kern="1200" dirty="0">
                <a:solidFill>
                  <a:schemeClr val="tx2"/>
                </a:solidFill>
                <a:effectLst/>
                <a:latin typeface="+mn-lt"/>
                <a:ea typeface="+mn-ea"/>
                <a:cs typeface="+mn-cs"/>
              </a:rPr>
              <a:t>if you will be volunteering on District property or for district sponsored events please complete a Parent Volunteer application as per Board Policy.  *If you have a child</a:t>
            </a:r>
            <a:r>
              <a:rPr lang="en-US" sz="1200" kern="1200" baseline="0" dirty="0">
                <a:solidFill>
                  <a:schemeClr val="tx2"/>
                </a:solidFill>
                <a:effectLst/>
                <a:latin typeface="+mn-lt"/>
                <a:ea typeface="+mn-ea"/>
                <a:cs typeface="+mn-cs"/>
              </a:rPr>
              <a:t> or grandchild that is a student of the district you don’t need to fill out the form.  Exception is if you will be on a bus with students, then you need to fill it out.*</a:t>
            </a:r>
            <a:endParaRPr lang="en-US" dirty="0"/>
          </a:p>
        </p:txBody>
      </p:sp>
      <p:sp>
        <p:nvSpPr>
          <p:cNvPr id="4" name="Slide Number Placeholder 3"/>
          <p:cNvSpPr>
            <a:spLocks noGrp="1"/>
          </p:cNvSpPr>
          <p:nvPr>
            <p:ph type="sldNum" sz="quarter" idx="10"/>
          </p:nvPr>
        </p:nvSpPr>
        <p:spPr/>
        <p:txBody>
          <a:bodyPr/>
          <a:lstStyle/>
          <a:p>
            <a:fld id="{841221E5-7225-48EB-A4EE-420E7BFCF705}" type="slidenum">
              <a:rPr lang="en-US" smtClean="0"/>
              <a:pPr/>
              <a:t>5</a:t>
            </a:fld>
            <a:endParaRPr lang="en-US"/>
          </a:p>
        </p:txBody>
      </p:sp>
    </p:spTree>
    <p:extLst>
      <p:ext uri="{BB962C8B-B14F-4D97-AF65-F5344CB8AC3E}">
        <p14:creationId xmlns:p14="http://schemas.microsoft.com/office/powerpoint/2010/main" val="32714178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41221E5-7225-48EB-A4EE-420E7BFCF705}" type="slidenum">
              <a:rPr lang="en-US" smtClean="0"/>
              <a:pPr/>
              <a:t>6</a:t>
            </a:fld>
            <a:endParaRPr lang="en-US"/>
          </a:p>
        </p:txBody>
      </p:sp>
    </p:spTree>
    <p:extLst>
      <p:ext uri="{BB962C8B-B14F-4D97-AF65-F5344CB8AC3E}">
        <p14:creationId xmlns:p14="http://schemas.microsoft.com/office/powerpoint/2010/main" val="39655771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They usually include duties of the officers and their election process, meeting dates, qualifications for membership, budget guidelines, and the method by which funds are appropriated, and detailed financial controls.</a:t>
            </a:r>
          </a:p>
        </p:txBody>
      </p:sp>
      <p:sp>
        <p:nvSpPr>
          <p:cNvPr id="4" name="Slide Number Placeholder 3"/>
          <p:cNvSpPr>
            <a:spLocks noGrp="1"/>
          </p:cNvSpPr>
          <p:nvPr>
            <p:ph type="sldNum" sz="quarter" idx="10"/>
          </p:nvPr>
        </p:nvSpPr>
        <p:spPr/>
        <p:txBody>
          <a:bodyPr/>
          <a:lstStyle/>
          <a:p>
            <a:fld id="{841221E5-7225-48EB-A4EE-420E7BFCF705}" type="slidenum">
              <a:rPr lang="en-US" smtClean="0"/>
              <a:pPr/>
              <a:t>7</a:t>
            </a:fld>
            <a:endParaRPr lang="en-US"/>
          </a:p>
        </p:txBody>
      </p:sp>
    </p:spTree>
    <p:extLst>
      <p:ext uri="{BB962C8B-B14F-4D97-AF65-F5344CB8AC3E}">
        <p14:creationId xmlns:p14="http://schemas.microsoft.com/office/powerpoint/2010/main" val="4961010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2"/>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41221E5-7225-48EB-A4EE-420E7BFCF705}" type="slidenum">
              <a:rPr lang="en-US" smtClean="0"/>
              <a:pPr/>
              <a:t>8</a:t>
            </a:fld>
            <a:endParaRPr lang="en-US"/>
          </a:p>
        </p:txBody>
      </p:sp>
    </p:spTree>
    <p:extLst>
      <p:ext uri="{BB962C8B-B14F-4D97-AF65-F5344CB8AC3E}">
        <p14:creationId xmlns:p14="http://schemas.microsoft.com/office/powerpoint/2010/main" val="40580043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2"/>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41221E5-7225-48EB-A4EE-420E7BFCF705}" type="slidenum">
              <a:rPr lang="en-US" smtClean="0"/>
              <a:pPr/>
              <a:t>9</a:t>
            </a:fld>
            <a:endParaRPr lang="en-US"/>
          </a:p>
        </p:txBody>
      </p:sp>
    </p:spTree>
    <p:extLst>
      <p:ext uri="{BB962C8B-B14F-4D97-AF65-F5344CB8AC3E}">
        <p14:creationId xmlns:p14="http://schemas.microsoft.com/office/powerpoint/2010/main" val="3936049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11579384" y="5638800"/>
            <a:ext cx="609441"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9" name="Rectangle 8"/>
          <p:cNvSpPr/>
          <p:nvPr/>
        </p:nvSpPr>
        <p:spPr>
          <a:xfrm>
            <a:off x="11274663" y="5638800"/>
            <a:ext cx="304721" cy="121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10" name="Rectangle 9"/>
          <p:cNvSpPr/>
          <p:nvPr/>
        </p:nvSpPr>
        <p:spPr>
          <a:xfrm>
            <a:off x="1218883" y="0"/>
            <a:ext cx="60944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11" name="Rectangle 10"/>
          <p:cNvSpPr/>
          <p:nvPr/>
        </p:nvSpPr>
        <p:spPr>
          <a:xfrm>
            <a:off x="0" y="0"/>
            <a:ext cx="1218883"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12" name="Rectangle 11"/>
          <p:cNvSpPr/>
          <p:nvPr/>
        </p:nvSpPr>
        <p:spPr>
          <a:xfrm>
            <a:off x="0" y="5638800"/>
            <a:ext cx="12188825" cy="1219200"/>
          </a:xfrm>
          <a:prstGeom prst="rect">
            <a:avLst/>
          </a:prstGeom>
          <a:solidFill>
            <a:schemeClr val="accent1">
              <a:lumMod val="75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cxnSp>
        <p:nvCxnSpPr>
          <p:cNvPr id="13" name="Straight Connector 12"/>
          <p:cNvCxnSpPr/>
          <p:nvPr/>
        </p:nvCxnSpPr>
        <p:spPr bwMode="white">
          <a:xfrm>
            <a:off x="11573293" y="5638800"/>
            <a:ext cx="0" cy="12192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0" y="5643132"/>
            <a:ext cx="1216152" cy="1214868"/>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cxnSp>
        <p:nvCxnSpPr>
          <p:cNvPr id="15" name="Straight Connector 14"/>
          <p:cNvCxnSpPr/>
          <p:nvPr/>
        </p:nvCxnSpPr>
        <p:spPr bwMode="white">
          <a:xfrm>
            <a:off x="1218884"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white">
          <a:xfrm>
            <a:off x="0" y="5631204"/>
            <a:ext cx="1828325"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Pi"/>
          <p:cNvSpPr>
            <a:spLocks/>
          </p:cNvSpPr>
          <p:nvPr/>
        </p:nvSpPr>
        <p:spPr bwMode="white">
          <a:xfrm>
            <a:off x="276462" y="6032500"/>
            <a:ext cx="593189" cy="519176"/>
          </a:xfrm>
          <a:custGeom>
            <a:avLst/>
            <a:gdLst>
              <a:gd name="T0" fmla="*/ 411 w 426"/>
              <a:gd name="T1" fmla="*/ 0 h 372"/>
              <a:gd name="T2" fmla="*/ 90 w 426"/>
              <a:gd name="T3" fmla="*/ 0 h 372"/>
              <a:gd name="T4" fmla="*/ 3 w 426"/>
              <a:gd name="T5" fmla="*/ 64 h 372"/>
              <a:gd name="T6" fmla="*/ 12 w 426"/>
              <a:gd name="T7" fmla="*/ 83 h 372"/>
              <a:gd name="T8" fmla="*/ 17 w 426"/>
              <a:gd name="T9" fmla="*/ 83 h 372"/>
              <a:gd name="T10" fmla="*/ 31 w 426"/>
              <a:gd name="T11" fmla="*/ 73 h 372"/>
              <a:gd name="T12" fmla="*/ 90 w 426"/>
              <a:gd name="T13" fmla="*/ 30 h 372"/>
              <a:gd name="T14" fmla="*/ 131 w 426"/>
              <a:gd name="T15" fmla="*/ 30 h 372"/>
              <a:gd name="T16" fmla="*/ 61 w 426"/>
              <a:gd name="T17" fmla="*/ 334 h 372"/>
              <a:gd name="T18" fmla="*/ 61 w 426"/>
              <a:gd name="T19" fmla="*/ 355 h 372"/>
              <a:gd name="T20" fmla="*/ 72 w 426"/>
              <a:gd name="T21" fmla="*/ 359 h 372"/>
              <a:gd name="T22" fmla="*/ 83 w 426"/>
              <a:gd name="T23" fmla="*/ 355 h 372"/>
              <a:gd name="T24" fmla="*/ 161 w 426"/>
              <a:gd name="T25" fmla="*/ 30 h 372"/>
              <a:gd name="T26" fmla="*/ 272 w 426"/>
              <a:gd name="T27" fmla="*/ 30 h 372"/>
              <a:gd name="T28" fmla="*/ 253 w 426"/>
              <a:gd name="T29" fmla="*/ 270 h 372"/>
              <a:gd name="T30" fmla="*/ 277 w 426"/>
              <a:gd name="T31" fmla="*/ 355 h 372"/>
              <a:gd name="T32" fmla="*/ 322 w 426"/>
              <a:gd name="T33" fmla="*/ 372 h 372"/>
              <a:gd name="T34" fmla="*/ 335 w 426"/>
              <a:gd name="T35" fmla="*/ 371 h 372"/>
              <a:gd name="T36" fmla="*/ 417 w 426"/>
              <a:gd name="T37" fmla="*/ 280 h 372"/>
              <a:gd name="T38" fmla="*/ 406 w 426"/>
              <a:gd name="T39" fmla="*/ 262 h 372"/>
              <a:gd name="T40" fmla="*/ 388 w 426"/>
              <a:gd name="T41" fmla="*/ 273 h 372"/>
              <a:gd name="T42" fmla="*/ 331 w 426"/>
              <a:gd name="T43" fmla="*/ 341 h 372"/>
              <a:gd name="T44" fmla="*/ 298 w 426"/>
              <a:gd name="T45" fmla="*/ 333 h 372"/>
              <a:gd name="T46" fmla="*/ 283 w 426"/>
              <a:gd name="T47" fmla="*/ 272 h 372"/>
              <a:gd name="T48" fmla="*/ 302 w 426"/>
              <a:gd name="T49" fmla="*/ 30 h 372"/>
              <a:gd name="T50" fmla="*/ 411 w 426"/>
              <a:gd name="T51" fmla="*/ 30 h 372"/>
              <a:gd name="T52" fmla="*/ 426 w 426"/>
              <a:gd name="T53" fmla="*/ 15 h 372"/>
              <a:gd name="T54" fmla="*/ 411 w 426"/>
              <a:gd name="T55" fmla="*/ 0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26" h="372">
                <a:moveTo>
                  <a:pt x="411" y="0"/>
                </a:moveTo>
                <a:cubicBezTo>
                  <a:pt x="90" y="0"/>
                  <a:pt x="90" y="0"/>
                  <a:pt x="90" y="0"/>
                </a:cubicBezTo>
                <a:cubicBezTo>
                  <a:pt x="25" y="0"/>
                  <a:pt x="4" y="61"/>
                  <a:pt x="3" y="64"/>
                </a:cubicBezTo>
                <a:cubicBezTo>
                  <a:pt x="0" y="71"/>
                  <a:pt x="4" y="80"/>
                  <a:pt x="12" y="83"/>
                </a:cubicBezTo>
                <a:cubicBezTo>
                  <a:pt x="14" y="83"/>
                  <a:pt x="15" y="83"/>
                  <a:pt x="17" y="83"/>
                </a:cubicBezTo>
                <a:cubicBezTo>
                  <a:pt x="23" y="83"/>
                  <a:pt x="29" y="80"/>
                  <a:pt x="31" y="73"/>
                </a:cubicBezTo>
                <a:cubicBezTo>
                  <a:pt x="31" y="73"/>
                  <a:pt x="46" y="30"/>
                  <a:pt x="90" y="30"/>
                </a:cubicBezTo>
                <a:cubicBezTo>
                  <a:pt x="131" y="30"/>
                  <a:pt x="131" y="30"/>
                  <a:pt x="131" y="30"/>
                </a:cubicBezTo>
                <a:cubicBezTo>
                  <a:pt x="129" y="83"/>
                  <a:pt x="118" y="274"/>
                  <a:pt x="61" y="334"/>
                </a:cubicBezTo>
                <a:cubicBezTo>
                  <a:pt x="55" y="340"/>
                  <a:pt x="55" y="350"/>
                  <a:pt x="61" y="355"/>
                </a:cubicBezTo>
                <a:cubicBezTo>
                  <a:pt x="64" y="358"/>
                  <a:pt x="68" y="359"/>
                  <a:pt x="72" y="359"/>
                </a:cubicBezTo>
                <a:cubicBezTo>
                  <a:pt x="76" y="359"/>
                  <a:pt x="80" y="358"/>
                  <a:pt x="83" y="355"/>
                </a:cubicBezTo>
                <a:cubicBezTo>
                  <a:pt x="148" y="286"/>
                  <a:pt x="159" y="84"/>
                  <a:pt x="161" y="30"/>
                </a:cubicBezTo>
                <a:cubicBezTo>
                  <a:pt x="272" y="30"/>
                  <a:pt x="272" y="30"/>
                  <a:pt x="272" y="30"/>
                </a:cubicBezTo>
                <a:cubicBezTo>
                  <a:pt x="253" y="270"/>
                  <a:pt x="253" y="270"/>
                  <a:pt x="253" y="270"/>
                </a:cubicBezTo>
                <a:cubicBezTo>
                  <a:pt x="253" y="272"/>
                  <a:pt x="248" y="327"/>
                  <a:pt x="277" y="355"/>
                </a:cubicBezTo>
                <a:cubicBezTo>
                  <a:pt x="289" y="366"/>
                  <a:pt x="304" y="372"/>
                  <a:pt x="322" y="372"/>
                </a:cubicBezTo>
                <a:cubicBezTo>
                  <a:pt x="326" y="372"/>
                  <a:pt x="330" y="372"/>
                  <a:pt x="335" y="371"/>
                </a:cubicBezTo>
                <a:cubicBezTo>
                  <a:pt x="398" y="362"/>
                  <a:pt x="416" y="283"/>
                  <a:pt x="417" y="280"/>
                </a:cubicBezTo>
                <a:cubicBezTo>
                  <a:pt x="419" y="271"/>
                  <a:pt x="414" y="264"/>
                  <a:pt x="406" y="262"/>
                </a:cubicBezTo>
                <a:cubicBezTo>
                  <a:pt x="398" y="260"/>
                  <a:pt x="390" y="265"/>
                  <a:pt x="388" y="273"/>
                </a:cubicBezTo>
                <a:cubicBezTo>
                  <a:pt x="388" y="274"/>
                  <a:pt x="373" y="335"/>
                  <a:pt x="331" y="341"/>
                </a:cubicBezTo>
                <a:cubicBezTo>
                  <a:pt x="316" y="343"/>
                  <a:pt x="306" y="341"/>
                  <a:pt x="298" y="333"/>
                </a:cubicBezTo>
                <a:cubicBezTo>
                  <a:pt x="282" y="318"/>
                  <a:pt x="282" y="284"/>
                  <a:pt x="283" y="272"/>
                </a:cubicBezTo>
                <a:cubicBezTo>
                  <a:pt x="302" y="30"/>
                  <a:pt x="302" y="30"/>
                  <a:pt x="302" y="30"/>
                </a:cubicBezTo>
                <a:cubicBezTo>
                  <a:pt x="411" y="30"/>
                  <a:pt x="411" y="30"/>
                  <a:pt x="411" y="30"/>
                </a:cubicBezTo>
                <a:cubicBezTo>
                  <a:pt x="419" y="30"/>
                  <a:pt x="426" y="24"/>
                  <a:pt x="426" y="15"/>
                </a:cubicBezTo>
                <a:cubicBezTo>
                  <a:pt x="426" y="7"/>
                  <a:pt x="419" y="0"/>
                  <a:pt x="411" y="0"/>
                </a:cubicBezTo>
                <a:close/>
              </a:path>
            </a:pathLst>
          </a:custGeom>
          <a:solidFill>
            <a:schemeClr val="bg1"/>
          </a:solidFill>
          <a:ln>
            <a:solidFill>
              <a:schemeClr val="bg1"/>
            </a:solidFill>
          </a:ln>
        </p:spPr>
        <p:txBody>
          <a:bodyPr vert="horz" wrap="square" lIns="121899" tIns="60949" rIns="121899" bIns="60949" numCol="1" anchor="t" anchorCtr="0" compatLnSpc="1">
            <a:prstTxWarp prst="textNoShape">
              <a:avLst/>
            </a:prstTxWarp>
          </a:bodyPr>
          <a:lstStyle/>
          <a:p>
            <a:endParaRPr/>
          </a:p>
        </p:txBody>
      </p:sp>
      <p:sp>
        <p:nvSpPr>
          <p:cNvPr id="2" name="Title 1"/>
          <p:cNvSpPr>
            <a:spLocks noGrp="1"/>
          </p:cNvSpPr>
          <p:nvPr>
            <p:ph type="ctrTitle"/>
          </p:nvPr>
        </p:nvSpPr>
        <p:spPr>
          <a:xfrm>
            <a:off x="2428669" y="1600200"/>
            <a:ext cx="8329031" cy="2680127"/>
          </a:xfrm>
        </p:spPr>
        <p:txBody>
          <a:bodyPr>
            <a:noAutofit/>
          </a:bodyPr>
          <a:lstStyle>
            <a:lvl1pPr>
              <a:defRPr sz="5400"/>
            </a:lvl1pPr>
          </a:lstStyle>
          <a:p>
            <a:r>
              <a:rPr lang="en-US"/>
              <a:t>Click to edit Master title style</a:t>
            </a:r>
            <a:endParaRPr/>
          </a:p>
        </p:txBody>
      </p:sp>
      <p:sp>
        <p:nvSpPr>
          <p:cNvPr id="3" name="Subtitle 2"/>
          <p:cNvSpPr>
            <a:spLocks noGrp="1"/>
          </p:cNvSpPr>
          <p:nvPr>
            <p:ph type="subTitle" idx="1"/>
          </p:nvPr>
        </p:nvSpPr>
        <p:spPr>
          <a:xfrm>
            <a:off x="2428669" y="4344915"/>
            <a:ext cx="7516442" cy="1116085"/>
          </a:xfrm>
        </p:spPr>
        <p:txBody>
          <a:bodyPr>
            <a:normAutofit/>
          </a:bodyPr>
          <a:lstStyle>
            <a:lvl1pPr marL="0" indent="0" algn="l">
              <a:spcBef>
                <a:spcPts val="0"/>
              </a:spcBef>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4" name="Date Placeholder 3"/>
          <p:cNvSpPr>
            <a:spLocks noGrp="1"/>
          </p:cNvSpPr>
          <p:nvPr>
            <p:ph type="dt" sz="half" idx="10"/>
          </p:nvPr>
        </p:nvSpPr>
        <p:spPr/>
        <p:txBody>
          <a:bodyPr/>
          <a:lstStyle>
            <a:lvl1pPr>
              <a:defRPr>
                <a:solidFill>
                  <a:schemeClr val="bg1"/>
                </a:solidFill>
              </a:defRPr>
            </a:lvl1pPr>
          </a:lstStyle>
          <a:p>
            <a:fld id="{C2C6F8EA-316C-41DE-B9A4-EDCC3A85ED9A}" type="datetimeFigureOut">
              <a:rPr lang="en-US"/>
              <a:pPr/>
              <a:t>9/24/2025</a:t>
            </a:fld>
            <a:endParaRPr/>
          </a:p>
        </p:txBody>
      </p:sp>
      <p:sp>
        <p:nvSpPr>
          <p:cNvPr id="5" name="Footer Placeholder 4"/>
          <p:cNvSpPr>
            <a:spLocks noGrp="1"/>
          </p:cNvSpPr>
          <p:nvPr>
            <p:ph type="ftr" sz="quarter" idx="11"/>
          </p:nvPr>
        </p:nvSpPr>
        <p:spPr/>
        <p:txBody>
          <a:bodyPr/>
          <a:lstStyle>
            <a:lvl1pPr>
              <a:defRPr>
                <a:solidFill>
                  <a:schemeClr val="bg1"/>
                </a:solidFill>
              </a:defRPr>
            </a:lvl1pPr>
          </a:lstStyle>
          <a:p>
            <a:endParaRP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7DC1BBB0-96F0-4077-A278-0F3FB5C104D3}" type="slidenum">
              <a:rPr/>
              <a:pPr/>
              <a:t>‹#›</a:t>
            </a:fld>
            <a:endParaRPr/>
          </a:p>
        </p:txBody>
      </p:sp>
    </p:spTree>
    <p:extLst>
      <p:ext uri="{BB962C8B-B14F-4D97-AF65-F5344CB8AC3E}">
        <p14:creationId xmlns:p14="http://schemas.microsoft.com/office/powerpoint/2010/main" val="3817955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C2C6F8EA-316C-41DE-B9A4-EDCC3A85ED9A}" type="datetimeFigureOut">
              <a:rPr lang="en-US"/>
              <a:t>9/24/2025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7DC1BBB0-96F0-4077-A278-0F3FB5C104D3}" type="slidenum">
              <a:rPr/>
              <a:t>‹#›</a:t>
            </a:fld>
            <a:endParaRPr/>
          </a:p>
        </p:txBody>
      </p:sp>
    </p:spTree>
    <p:extLst>
      <p:ext uri="{BB962C8B-B14F-4D97-AF65-F5344CB8AC3E}">
        <p14:creationId xmlns:p14="http://schemas.microsoft.com/office/powerpoint/2010/main" val="2040880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1884104" y="0"/>
            <a:ext cx="304721" cy="6858000"/>
          </a:xfrm>
          <a:prstGeom prst="rect">
            <a:avLst/>
          </a:pr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8" name="Rectangle 7"/>
          <p:cNvSpPr/>
          <p:nvPr/>
        </p:nvSpPr>
        <p:spPr>
          <a:xfrm>
            <a:off x="617143" y="0"/>
            <a:ext cx="60944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9" name="Rectangle 8"/>
          <p:cNvSpPr/>
          <p:nvPr/>
        </p:nvSpPr>
        <p:spPr>
          <a:xfrm>
            <a:off x="0" y="0"/>
            <a:ext cx="609441" cy="6858000"/>
          </a:xfrm>
          <a:prstGeom prst="rect">
            <a:avLst/>
          </a:prstGeom>
          <a:solidFill>
            <a:schemeClr val="accent1">
              <a:lumMod val="75000"/>
              <a:alpha val="8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10" name="Rectangle 9"/>
          <p:cNvSpPr/>
          <p:nvPr/>
        </p:nvSpPr>
        <p:spPr>
          <a:xfrm>
            <a:off x="617143" y="736219"/>
            <a:ext cx="609441" cy="609600"/>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1" name="Straight Connector 10"/>
          <p:cNvCxnSpPr/>
          <p:nvPr/>
        </p:nvCxnSpPr>
        <p:spPr bwMode="white">
          <a:xfrm>
            <a:off x="617143" y="736219"/>
            <a:ext cx="60944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white">
          <a:xfrm>
            <a:off x="617143" y="1345819"/>
            <a:ext cx="60944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Pi"/>
          <p:cNvSpPr>
            <a:spLocks/>
          </p:cNvSpPr>
          <p:nvPr/>
        </p:nvSpPr>
        <p:spPr bwMode="white">
          <a:xfrm rot="5400000">
            <a:off x="756095" y="898102"/>
            <a:ext cx="336023" cy="294097"/>
          </a:xfrm>
          <a:custGeom>
            <a:avLst/>
            <a:gdLst>
              <a:gd name="T0" fmla="*/ 411 w 426"/>
              <a:gd name="T1" fmla="*/ 0 h 372"/>
              <a:gd name="T2" fmla="*/ 90 w 426"/>
              <a:gd name="T3" fmla="*/ 0 h 372"/>
              <a:gd name="T4" fmla="*/ 3 w 426"/>
              <a:gd name="T5" fmla="*/ 64 h 372"/>
              <a:gd name="T6" fmla="*/ 12 w 426"/>
              <a:gd name="T7" fmla="*/ 83 h 372"/>
              <a:gd name="T8" fmla="*/ 17 w 426"/>
              <a:gd name="T9" fmla="*/ 83 h 372"/>
              <a:gd name="T10" fmla="*/ 31 w 426"/>
              <a:gd name="T11" fmla="*/ 73 h 372"/>
              <a:gd name="T12" fmla="*/ 90 w 426"/>
              <a:gd name="T13" fmla="*/ 30 h 372"/>
              <a:gd name="T14" fmla="*/ 131 w 426"/>
              <a:gd name="T15" fmla="*/ 30 h 372"/>
              <a:gd name="T16" fmla="*/ 61 w 426"/>
              <a:gd name="T17" fmla="*/ 334 h 372"/>
              <a:gd name="T18" fmla="*/ 61 w 426"/>
              <a:gd name="T19" fmla="*/ 355 h 372"/>
              <a:gd name="T20" fmla="*/ 72 w 426"/>
              <a:gd name="T21" fmla="*/ 359 h 372"/>
              <a:gd name="T22" fmla="*/ 83 w 426"/>
              <a:gd name="T23" fmla="*/ 355 h 372"/>
              <a:gd name="T24" fmla="*/ 161 w 426"/>
              <a:gd name="T25" fmla="*/ 30 h 372"/>
              <a:gd name="T26" fmla="*/ 272 w 426"/>
              <a:gd name="T27" fmla="*/ 30 h 372"/>
              <a:gd name="T28" fmla="*/ 253 w 426"/>
              <a:gd name="T29" fmla="*/ 270 h 372"/>
              <a:gd name="T30" fmla="*/ 277 w 426"/>
              <a:gd name="T31" fmla="*/ 355 h 372"/>
              <a:gd name="T32" fmla="*/ 322 w 426"/>
              <a:gd name="T33" fmla="*/ 372 h 372"/>
              <a:gd name="T34" fmla="*/ 335 w 426"/>
              <a:gd name="T35" fmla="*/ 371 h 372"/>
              <a:gd name="T36" fmla="*/ 417 w 426"/>
              <a:gd name="T37" fmla="*/ 280 h 372"/>
              <a:gd name="T38" fmla="*/ 406 w 426"/>
              <a:gd name="T39" fmla="*/ 262 h 372"/>
              <a:gd name="T40" fmla="*/ 388 w 426"/>
              <a:gd name="T41" fmla="*/ 273 h 372"/>
              <a:gd name="T42" fmla="*/ 331 w 426"/>
              <a:gd name="T43" fmla="*/ 341 h 372"/>
              <a:gd name="T44" fmla="*/ 298 w 426"/>
              <a:gd name="T45" fmla="*/ 333 h 372"/>
              <a:gd name="T46" fmla="*/ 283 w 426"/>
              <a:gd name="T47" fmla="*/ 272 h 372"/>
              <a:gd name="T48" fmla="*/ 302 w 426"/>
              <a:gd name="T49" fmla="*/ 30 h 372"/>
              <a:gd name="T50" fmla="*/ 411 w 426"/>
              <a:gd name="T51" fmla="*/ 30 h 372"/>
              <a:gd name="T52" fmla="*/ 426 w 426"/>
              <a:gd name="T53" fmla="*/ 15 h 372"/>
              <a:gd name="T54" fmla="*/ 411 w 426"/>
              <a:gd name="T55" fmla="*/ 0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26" h="372">
                <a:moveTo>
                  <a:pt x="411" y="0"/>
                </a:moveTo>
                <a:cubicBezTo>
                  <a:pt x="90" y="0"/>
                  <a:pt x="90" y="0"/>
                  <a:pt x="90" y="0"/>
                </a:cubicBezTo>
                <a:cubicBezTo>
                  <a:pt x="25" y="0"/>
                  <a:pt x="4" y="61"/>
                  <a:pt x="3" y="64"/>
                </a:cubicBezTo>
                <a:cubicBezTo>
                  <a:pt x="0" y="71"/>
                  <a:pt x="4" y="80"/>
                  <a:pt x="12" y="83"/>
                </a:cubicBezTo>
                <a:cubicBezTo>
                  <a:pt x="14" y="83"/>
                  <a:pt x="15" y="83"/>
                  <a:pt x="17" y="83"/>
                </a:cubicBezTo>
                <a:cubicBezTo>
                  <a:pt x="23" y="83"/>
                  <a:pt x="29" y="80"/>
                  <a:pt x="31" y="73"/>
                </a:cubicBezTo>
                <a:cubicBezTo>
                  <a:pt x="31" y="73"/>
                  <a:pt x="46" y="30"/>
                  <a:pt x="90" y="30"/>
                </a:cubicBezTo>
                <a:cubicBezTo>
                  <a:pt x="131" y="30"/>
                  <a:pt x="131" y="30"/>
                  <a:pt x="131" y="30"/>
                </a:cubicBezTo>
                <a:cubicBezTo>
                  <a:pt x="129" y="83"/>
                  <a:pt x="118" y="274"/>
                  <a:pt x="61" y="334"/>
                </a:cubicBezTo>
                <a:cubicBezTo>
                  <a:pt x="55" y="340"/>
                  <a:pt x="55" y="350"/>
                  <a:pt x="61" y="355"/>
                </a:cubicBezTo>
                <a:cubicBezTo>
                  <a:pt x="64" y="358"/>
                  <a:pt x="68" y="359"/>
                  <a:pt x="72" y="359"/>
                </a:cubicBezTo>
                <a:cubicBezTo>
                  <a:pt x="76" y="359"/>
                  <a:pt x="80" y="358"/>
                  <a:pt x="83" y="355"/>
                </a:cubicBezTo>
                <a:cubicBezTo>
                  <a:pt x="148" y="286"/>
                  <a:pt x="159" y="84"/>
                  <a:pt x="161" y="30"/>
                </a:cubicBezTo>
                <a:cubicBezTo>
                  <a:pt x="272" y="30"/>
                  <a:pt x="272" y="30"/>
                  <a:pt x="272" y="30"/>
                </a:cubicBezTo>
                <a:cubicBezTo>
                  <a:pt x="253" y="270"/>
                  <a:pt x="253" y="270"/>
                  <a:pt x="253" y="270"/>
                </a:cubicBezTo>
                <a:cubicBezTo>
                  <a:pt x="253" y="272"/>
                  <a:pt x="248" y="327"/>
                  <a:pt x="277" y="355"/>
                </a:cubicBezTo>
                <a:cubicBezTo>
                  <a:pt x="289" y="366"/>
                  <a:pt x="304" y="372"/>
                  <a:pt x="322" y="372"/>
                </a:cubicBezTo>
                <a:cubicBezTo>
                  <a:pt x="326" y="372"/>
                  <a:pt x="330" y="372"/>
                  <a:pt x="335" y="371"/>
                </a:cubicBezTo>
                <a:cubicBezTo>
                  <a:pt x="398" y="362"/>
                  <a:pt x="416" y="283"/>
                  <a:pt x="417" y="280"/>
                </a:cubicBezTo>
                <a:cubicBezTo>
                  <a:pt x="419" y="271"/>
                  <a:pt x="414" y="264"/>
                  <a:pt x="406" y="262"/>
                </a:cubicBezTo>
                <a:cubicBezTo>
                  <a:pt x="398" y="260"/>
                  <a:pt x="390" y="265"/>
                  <a:pt x="388" y="273"/>
                </a:cubicBezTo>
                <a:cubicBezTo>
                  <a:pt x="388" y="274"/>
                  <a:pt x="373" y="335"/>
                  <a:pt x="331" y="341"/>
                </a:cubicBezTo>
                <a:cubicBezTo>
                  <a:pt x="316" y="343"/>
                  <a:pt x="306" y="341"/>
                  <a:pt x="298" y="333"/>
                </a:cubicBezTo>
                <a:cubicBezTo>
                  <a:pt x="282" y="318"/>
                  <a:pt x="282" y="284"/>
                  <a:pt x="283" y="272"/>
                </a:cubicBezTo>
                <a:cubicBezTo>
                  <a:pt x="302" y="30"/>
                  <a:pt x="302" y="30"/>
                  <a:pt x="302" y="30"/>
                </a:cubicBezTo>
                <a:cubicBezTo>
                  <a:pt x="411" y="30"/>
                  <a:pt x="411" y="30"/>
                  <a:pt x="411" y="30"/>
                </a:cubicBezTo>
                <a:cubicBezTo>
                  <a:pt x="419" y="30"/>
                  <a:pt x="426" y="24"/>
                  <a:pt x="426" y="15"/>
                </a:cubicBezTo>
                <a:cubicBezTo>
                  <a:pt x="426" y="7"/>
                  <a:pt x="419" y="0"/>
                  <a:pt x="41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a:p>
        </p:txBody>
      </p:sp>
      <p:cxnSp>
        <p:nvCxnSpPr>
          <p:cNvPr id="14" name="Straight Connector 13"/>
          <p:cNvCxnSpPr/>
          <p:nvPr/>
        </p:nvCxnSpPr>
        <p:spPr bwMode="white">
          <a:xfrm>
            <a:off x="617143"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Vertical Title 1"/>
          <p:cNvSpPr>
            <a:spLocks noGrp="1"/>
          </p:cNvSpPr>
          <p:nvPr>
            <p:ph type="title" orient="vert"/>
          </p:nvPr>
        </p:nvSpPr>
        <p:spPr>
          <a:xfrm>
            <a:off x="9599612" y="685800"/>
            <a:ext cx="1787526"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598613" y="685800"/>
            <a:ext cx="7848599"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C2C6F8EA-316C-41DE-B9A4-EDCC3A85ED9A}" type="datetimeFigureOut">
              <a:rPr lang="en-US"/>
              <a:t>9/24/2025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7DC1BBB0-96F0-4077-A278-0F3FB5C104D3}" type="slidenum">
              <a:rPr/>
              <a:t>‹#›</a:t>
            </a:fld>
            <a:endParaRPr/>
          </a:p>
        </p:txBody>
      </p:sp>
    </p:spTree>
    <p:extLst>
      <p:ext uri="{BB962C8B-B14F-4D97-AF65-F5344CB8AC3E}">
        <p14:creationId xmlns:p14="http://schemas.microsoft.com/office/powerpoint/2010/main" val="612817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C2C6F8EA-316C-41DE-B9A4-EDCC3A85ED9A}" type="datetimeFigureOut">
              <a:rPr lang="en-US"/>
              <a:t>9/24/2025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7DC1BBB0-96F0-4077-A278-0F3FB5C104D3}" type="slidenum">
              <a:rPr/>
              <a:t>‹#›</a:t>
            </a:fld>
            <a:endParaRPr/>
          </a:p>
        </p:txBody>
      </p:sp>
    </p:spTree>
    <p:extLst>
      <p:ext uri="{BB962C8B-B14F-4D97-AF65-F5344CB8AC3E}">
        <p14:creationId xmlns:p14="http://schemas.microsoft.com/office/powerpoint/2010/main" val="2185532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9" name="Rectangle 18"/>
          <p:cNvSpPr/>
          <p:nvPr/>
        </p:nvSpPr>
        <p:spPr>
          <a:xfrm>
            <a:off x="11579384" y="5638800"/>
            <a:ext cx="609441"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20" name="Rectangle 19"/>
          <p:cNvSpPr/>
          <p:nvPr/>
        </p:nvSpPr>
        <p:spPr>
          <a:xfrm>
            <a:off x="11274663" y="5638800"/>
            <a:ext cx="304721" cy="121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24" name="Rectangle 23"/>
          <p:cNvSpPr/>
          <p:nvPr/>
        </p:nvSpPr>
        <p:spPr>
          <a:xfrm>
            <a:off x="1216152" y="5638800"/>
            <a:ext cx="609441"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21" name="Rectangle 20"/>
          <p:cNvSpPr/>
          <p:nvPr/>
        </p:nvSpPr>
        <p:spPr>
          <a:xfrm>
            <a:off x="0" y="5638800"/>
            <a:ext cx="12188825" cy="1219200"/>
          </a:xfrm>
          <a:prstGeom prst="rect">
            <a:avLst/>
          </a:prstGeom>
          <a:solidFill>
            <a:schemeClr val="accent1">
              <a:lumMod val="75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cxnSp>
        <p:nvCxnSpPr>
          <p:cNvPr id="22" name="Straight Connector 21"/>
          <p:cNvCxnSpPr/>
          <p:nvPr/>
        </p:nvCxnSpPr>
        <p:spPr bwMode="white">
          <a:xfrm>
            <a:off x="11573293" y="5638800"/>
            <a:ext cx="0" cy="12192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0" y="5643132"/>
            <a:ext cx="1216152" cy="1214868"/>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18" name="Pi"/>
          <p:cNvSpPr>
            <a:spLocks/>
          </p:cNvSpPr>
          <p:nvPr/>
        </p:nvSpPr>
        <p:spPr bwMode="white">
          <a:xfrm>
            <a:off x="276462" y="6032500"/>
            <a:ext cx="593189" cy="519176"/>
          </a:xfrm>
          <a:custGeom>
            <a:avLst/>
            <a:gdLst>
              <a:gd name="T0" fmla="*/ 411 w 426"/>
              <a:gd name="T1" fmla="*/ 0 h 372"/>
              <a:gd name="T2" fmla="*/ 90 w 426"/>
              <a:gd name="T3" fmla="*/ 0 h 372"/>
              <a:gd name="T4" fmla="*/ 3 w 426"/>
              <a:gd name="T5" fmla="*/ 64 h 372"/>
              <a:gd name="T6" fmla="*/ 12 w 426"/>
              <a:gd name="T7" fmla="*/ 83 h 372"/>
              <a:gd name="T8" fmla="*/ 17 w 426"/>
              <a:gd name="T9" fmla="*/ 83 h 372"/>
              <a:gd name="T10" fmla="*/ 31 w 426"/>
              <a:gd name="T11" fmla="*/ 73 h 372"/>
              <a:gd name="T12" fmla="*/ 90 w 426"/>
              <a:gd name="T13" fmla="*/ 30 h 372"/>
              <a:gd name="T14" fmla="*/ 131 w 426"/>
              <a:gd name="T15" fmla="*/ 30 h 372"/>
              <a:gd name="T16" fmla="*/ 61 w 426"/>
              <a:gd name="T17" fmla="*/ 334 h 372"/>
              <a:gd name="T18" fmla="*/ 61 w 426"/>
              <a:gd name="T19" fmla="*/ 355 h 372"/>
              <a:gd name="T20" fmla="*/ 72 w 426"/>
              <a:gd name="T21" fmla="*/ 359 h 372"/>
              <a:gd name="T22" fmla="*/ 83 w 426"/>
              <a:gd name="T23" fmla="*/ 355 h 372"/>
              <a:gd name="T24" fmla="*/ 161 w 426"/>
              <a:gd name="T25" fmla="*/ 30 h 372"/>
              <a:gd name="T26" fmla="*/ 272 w 426"/>
              <a:gd name="T27" fmla="*/ 30 h 372"/>
              <a:gd name="T28" fmla="*/ 253 w 426"/>
              <a:gd name="T29" fmla="*/ 270 h 372"/>
              <a:gd name="T30" fmla="*/ 277 w 426"/>
              <a:gd name="T31" fmla="*/ 355 h 372"/>
              <a:gd name="T32" fmla="*/ 322 w 426"/>
              <a:gd name="T33" fmla="*/ 372 h 372"/>
              <a:gd name="T34" fmla="*/ 335 w 426"/>
              <a:gd name="T35" fmla="*/ 371 h 372"/>
              <a:gd name="T36" fmla="*/ 417 w 426"/>
              <a:gd name="T37" fmla="*/ 280 h 372"/>
              <a:gd name="T38" fmla="*/ 406 w 426"/>
              <a:gd name="T39" fmla="*/ 262 h 372"/>
              <a:gd name="T40" fmla="*/ 388 w 426"/>
              <a:gd name="T41" fmla="*/ 273 h 372"/>
              <a:gd name="T42" fmla="*/ 331 w 426"/>
              <a:gd name="T43" fmla="*/ 341 h 372"/>
              <a:gd name="T44" fmla="*/ 298 w 426"/>
              <a:gd name="T45" fmla="*/ 333 h 372"/>
              <a:gd name="T46" fmla="*/ 283 w 426"/>
              <a:gd name="T47" fmla="*/ 272 h 372"/>
              <a:gd name="T48" fmla="*/ 302 w 426"/>
              <a:gd name="T49" fmla="*/ 30 h 372"/>
              <a:gd name="T50" fmla="*/ 411 w 426"/>
              <a:gd name="T51" fmla="*/ 30 h 372"/>
              <a:gd name="T52" fmla="*/ 426 w 426"/>
              <a:gd name="T53" fmla="*/ 15 h 372"/>
              <a:gd name="T54" fmla="*/ 411 w 426"/>
              <a:gd name="T55" fmla="*/ 0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26" h="372">
                <a:moveTo>
                  <a:pt x="411" y="0"/>
                </a:moveTo>
                <a:cubicBezTo>
                  <a:pt x="90" y="0"/>
                  <a:pt x="90" y="0"/>
                  <a:pt x="90" y="0"/>
                </a:cubicBezTo>
                <a:cubicBezTo>
                  <a:pt x="25" y="0"/>
                  <a:pt x="4" y="61"/>
                  <a:pt x="3" y="64"/>
                </a:cubicBezTo>
                <a:cubicBezTo>
                  <a:pt x="0" y="71"/>
                  <a:pt x="4" y="80"/>
                  <a:pt x="12" y="83"/>
                </a:cubicBezTo>
                <a:cubicBezTo>
                  <a:pt x="14" y="83"/>
                  <a:pt x="15" y="83"/>
                  <a:pt x="17" y="83"/>
                </a:cubicBezTo>
                <a:cubicBezTo>
                  <a:pt x="23" y="83"/>
                  <a:pt x="29" y="80"/>
                  <a:pt x="31" y="73"/>
                </a:cubicBezTo>
                <a:cubicBezTo>
                  <a:pt x="31" y="73"/>
                  <a:pt x="46" y="30"/>
                  <a:pt x="90" y="30"/>
                </a:cubicBezTo>
                <a:cubicBezTo>
                  <a:pt x="131" y="30"/>
                  <a:pt x="131" y="30"/>
                  <a:pt x="131" y="30"/>
                </a:cubicBezTo>
                <a:cubicBezTo>
                  <a:pt x="129" y="83"/>
                  <a:pt x="118" y="274"/>
                  <a:pt x="61" y="334"/>
                </a:cubicBezTo>
                <a:cubicBezTo>
                  <a:pt x="55" y="340"/>
                  <a:pt x="55" y="350"/>
                  <a:pt x="61" y="355"/>
                </a:cubicBezTo>
                <a:cubicBezTo>
                  <a:pt x="64" y="358"/>
                  <a:pt x="68" y="359"/>
                  <a:pt x="72" y="359"/>
                </a:cubicBezTo>
                <a:cubicBezTo>
                  <a:pt x="76" y="359"/>
                  <a:pt x="80" y="358"/>
                  <a:pt x="83" y="355"/>
                </a:cubicBezTo>
                <a:cubicBezTo>
                  <a:pt x="148" y="286"/>
                  <a:pt x="159" y="84"/>
                  <a:pt x="161" y="30"/>
                </a:cubicBezTo>
                <a:cubicBezTo>
                  <a:pt x="272" y="30"/>
                  <a:pt x="272" y="30"/>
                  <a:pt x="272" y="30"/>
                </a:cubicBezTo>
                <a:cubicBezTo>
                  <a:pt x="253" y="270"/>
                  <a:pt x="253" y="270"/>
                  <a:pt x="253" y="270"/>
                </a:cubicBezTo>
                <a:cubicBezTo>
                  <a:pt x="253" y="272"/>
                  <a:pt x="248" y="327"/>
                  <a:pt x="277" y="355"/>
                </a:cubicBezTo>
                <a:cubicBezTo>
                  <a:pt x="289" y="366"/>
                  <a:pt x="304" y="372"/>
                  <a:pt x="322" y="372"/>
                </a:cubicBezTo>
                <a:cubicBezTo>
                  <a:pt x="326" y="372"/>
                  <a:pt x="330" y="372"/>
                  <a:pt x="335" y="371"/>
                </a:cubicBezTo>
                <a:cubicBezTo>
                  <a:pt x="398" y="362"/>
                  <a:pt x="416" y="283"/>
                  <a:pt x="417" y="280"/>
                </a:cubicBezTo>
                <a:cubicBezTo>
                  <a:pt x="419" y="271"/>
                  <a:pt x="414" y="264"/>
                  <a:pt x="406" y="262"/>
                </a:cubicBezTo>
                <a:cubicBezTo>
                  <a:pt x="398" y="260"/>
                  <a:pt x="390" y="265"/>
                  <a:pt x="388" y="273"/>
                </a:cubicBezTo>
                <a:cubicBezTo>
                  <a:pt x="388" y="274"/>
                  <a:pt x="373" y="335"/>
                  <a:pt x="331" y="341"/>
                </a:cubicBezTo>
                <a:cubicBezTo>
                  <a:pt x="316" y="343"/>
                  <a:pt x="306" y="341"/>
                  <a:pt x="298" y="333"/>
                </a:cubicBezTo>
                <a:cubicBezTo>
                  <a:pt x="282" y="318"/>
                  <a:pt x="282" y="284"/>
                  <a:pt x="283" y="272"/>
                </a:cubicBezTo>
                <a:cubicBezTo>
                  <a:pt x="302" y="30"/>
                  <a:pt x="302" y="30"/>
                  <a:pt x="302" y="30"/>
                </a:cubicBezTo>
                <a:cubicBezTo>
                  <a:pt x="411" y="30"/>
                  <a:pt x="411" y="30"/>
                  <a:pt x="411" y="30"/>
                </a:cubicBezTo>
                <a:cubicBezTo>
                  <a:pt x="419" y="30"/>
                  <a:pt x="426" y="24"/>
                  <a:pt x="426" y="15"/>
                </a:cubicBezTo>
                <a:cubicBezTo>
                  <a:pt x="426" y="7"/>
                  <a:pt x="419" y="0"/>
                  <a:pt x="411" y="0"/>
                </a:cubicBezTo>
                <a:close/>
              </a:path>
            </a:pathLst>
          </a:custGeom>
          <a:solidFill>
            <a:schemeClr val="bg1"/>
          </a:solidFill>
          <a:ln>
            <a:solidFill>
              <a:schemeClr val="bg1"/>
            </a:solidFill>
          </a:ln>
        </p:spPr>
        <p:txBody>
          <a:bodyPr vert="horz" wrap="square" lIns="121899" tIns="60949" rIns="121899" bIns="60949" numCol="1" anchor="t" anchorCtr="0" compatLnSpc="1">
            <a:prstTxWarp prst="textNoShape">
              <a:avLst/>
            </a:prstTxWarp>
          </a:bodyPr>
          <a:lstStyle/>
          <a:p>
            <a:endParaRPr/>
          </a:p>
        </p:txBody>
      </p:sp>
      <p:cxnSp>
        <p:nvCxnSpPr>
          <p:cNvPr id="23" name="Straight Connector 22"/>
          <p:cNvCxnSpPr/>
          <p:nvPr/>
        </p:nvCxnSpPr>
        <p:spPr bwMode="white">
          <a:xfrm>
            <a:off x="1216152" y="5638800"/>
            <a:ext cx="0" cy="12192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11579384" y="0"/>
            <a:ext cx="609441" cy="609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27" name="Rectangle 26"/>
          <p:cNvSpPr/>
          <p:nvPr/>
        </p:nvSpPr>
        <p:spPr>
          <a:xfrm>
            <a:off x="11274663" y="0"/>
            <a:ext cx="304721" cy="609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28" name="Rectangle 27"/>
          <p:cNvSpPr/>
          <p:nvPr/>
        </p:nvSpPr>
        <p:spPr>
          <a:xfrm>
            <a:off x="1218883" y="0"/>
            <a:ext cx="609441" cy="609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29" name="Rectangle 28"/>
          <p:cNvSpPr/>
          <p:nvPr/>
        </p:nvSpPr>
        <p:spPr>
          <a:xfrm>
            <a:off x="-2" y="0"/>
            <a:ext cx="1218883" cy="609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30" name="Rectangle 29"/>
          <p:cNvSpPr/>
          <p:nvPr/>
        </p:nvSpPr>
        <p:spPr>
          <a:xfrm>
            <a:off x="0" y="0"/>
            <a:ext cx="12188825" cy="609600"/>
          </a:xfrm>
          <a:prstGeom prst="rect">
            <a:avLst/>
          </a:prstGeom>
          <a:solidFill>
            <a:schemeClr val="accent1">
              <a:lumMod val="75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cxnSp>
        <p:nvCxnSpPr>
          <p:cNvPr id="31" name="Straight Connector 30"/>
          <p:cNvCxnSpPr/>
          <p:nvPr/>
        </p:nvCxnSpPr>
        <p:spPr bwMode="white">
          <a:xfrm>
            <a:off x="11573293" y="0"/>
            <a:ext cx="0" cy="6096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0" y="0"/>
            <a:ext cx="1216152" cy="609600"/>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cxnSp>
        <p:nvCxnSpPr>
          <p:cNvPr id="33" name="Straight Connector 32"/>
          <p:cNvCxnSpPr/>
          <p:nvPr/>
        </p:nvCxnSpPr>
        <p:spPr bwMode="white">
          <a:xfrm>
            <a:off x="1218884" y="0"/>
            <a:ext cx="0" cy="6096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Date Placeholder 3"/>
          <p:cNvSpPr>
            <a:spLocks noGrp="1"/>
          </p:cNvSpPr>
          <p:nvPr>
            <p:ph type="dt" sz="half" idx="10"/>
          </p:nvPr>
        </p:nvSpPr>
        <p:spPr/>
        <p:txBody>
          <a:bodyPr/>
          <a:lstStyle>
            <a:lvl1pPr>
              <a:defRPr>
                <a:solidFill>
                  <a:schemeClr val="bg1"/>
                </a:solidFill>
              </a:defRPr>
            </a:lvl1pPr>
          </a:lstStyle>
          <a:p>
            <a:fld id="{C2C6F8EA-316C-41DE-B9A4-EDCC3A85ED9A}" type="datetimeFigureOut">
              <a:rPr lang="en-US"/>
              <a:pPr/>
              <a:t>9/24/2025</a:t>
            </a:fld>
            <a:endParaRPr/>
          </a:p>
        </p:txBody>
      </p:sp>
      <p:sp>
        <p:nvSpPr>
          <p:cNvPr id="5" name="Footer Placeholder 4"/>
          <p:cNvSpPr>
            <a:spLocks noGrp="1"/>
          </p:cNvSpPr>
          <p:nvPr>
            <p:ph type="ftr" sz="quarter" idx="11"/>
          </p:nvPr>
        </p:nvSpPr>
        <p:spPr/>
        <p:txBody>
          <a:bodyPr/>
          <a:lstStyle>
            <a:lvl1pPr>
              <a:defRPr>
                <a:solidFill>
                  <a:schemeClr val="bg1"/>
                </a:solidFill>
              </a:defRPr>
            </a:lvl1pPr>
          </a:lstStyle>
          <a:p>
            <a:endParaRP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7DC1BBB0-96F0-4077-A278-0F3FB5C104D3}" type="slidenum">
              <a:rPr/>
              <a:pPr/>
              <a:t>‹#›</a:t>
            </a:fld>
            <a:endParaRPr/>
          </a:p>
        </p:txBody>
      </p:sp>
      <p:sp>
        <p:nvSpPr>
          <p:cNvPr id="2" name="Title 1"/>
          <p:cNvSpPr>
            <a:spLocks noGrp="1"/>
          </p:cNvSpPr>
          <p:nvPr>
            <p:ph type="title"/>
          </p:nvPr>
        </p:nvSpPr>
        <p:spPr>
          <a:xfrm>
            <a:off x="1598613" y="1600201"/>
            <a:ext cx="8283272" cy="2654064"/>
          </a:xfrm>
        </p:spPr>
        <p:txBody>
          <a:bodyPr anchor="b">
            <a:normAutofit/>
          </a:bodyPr>
          <a:lstStyle>
            <a:lvl1pPr algn="l">
              <a:defRPr sz="5400" b="0" cap="none" baseline="0"/>
            </a:lvl1pPr>
          </a:lstStyle>
          <a:p>
            <a:r>
              <a:rPr lang="en-US"/>
              <a:t>Click to edit Master title style</a:t>
            </a:r>
            <a:endParaRPr/>
          </a:p>
        </p:txBody>
      </p:sp>
      <p:sp>
        <p:nvSpPr>
          <p:cNvPr id="3" name="Text Placeholder 2"/>
          <p:cNvSpPr>
            <a:spLocks noGrp="1"/>
          </p:cNvSpPr>
          <p:nvPr>
            <p:ph type="body" idx="1"/>
          </p:nvPr>
        </p:nvSpPr>
        <p:spPr>
          <a:xfrm>
            <a:off x="1598613" y="4259996"/>
            <a:ext cx="7264623" cy="1150203"/>
          </a:xfrm>
        </p:spPr>
        <p:txBody>
          <a:bodyPr anchor="t">
            <a:normAutofit/>
          </a:bodyPr>
          <a:lstStyle>
            <a:lvl1pPr marL="0" indent="0">
              <a:spcBef>
                <a:spcPts val="0"/>
              </a:spcBef>
              <a:buNone/>
              <a:defRPr sz="3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2344675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593436" y="1600200"/>
            <a:ext cx="4814586"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561651" y="1600200"/>
            <a:ext cx="4814586" cy="4572000"/>
          </a:xfrm>
        </p:spPr>
        <p:txBody>
          <a:bodyPr/>
          <a:lstStyle>
            <a:lvl1pPr>
              <a:defRPr sz="2800"/>
            </a:lvl1pPr>
            <a:lvl2pPr>
              <a:defRPr sz="2400"/>
            </a:lvl2pPr>
            <a:lvl3pPr>
              <a:defRPr sz="2000"/>
            </a:lvl3pPr>
            <a:lvl4pPr>
              <a:defRPr sz="1800"/>
            </a:lvl4pPr>
            <a:lvl5pPr>
              <a:defRPr sz="1800"/>
            </a:lvl5pPr>
            <a:lvl6pPr>
              <a:defRPr sz="1800" baseline="0"/>
            </a:lvl6pPr>
            <a:lvl7pPr>
              <a:defRPr sz="1800" baseline="0"/>
            </a:lvl7pPr>
            <a:lvl8pPr>
              <a:defRPr sz="1800" baseline="0"/>
            </a:lvl8pPr>
            <a:lvl9pPr>
              <a:defRPr sz="18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C2C6F8EA-316C-41DE-B9A4-EDCC3A85ED9A}" type="datetimeFigureOut">
              <a:rPr lang="en-US"/>
              <a:t>9/24/2025</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7DC1BBB0-96F0-4077-A278-0F3FB5C104D3}" type="slidenum">
              <a:rPr/>
              <a:t>‹#›</a:t>
            </a:fld>
            <a:endParaRPr/>
          </a:p>
        </p:txBody>
      </p:sp>
    </p:spTree>
    <p:extLst>
      <p:ext uri="{BB962C8B-B14F-4D97-AF65-F5344CB8AC3E}">
        <p14:creationId xmlns:p14="http://schemas.microsoft.com/office/powerpoint/2010/main" val="1239113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593436" y="1499616"/>
            <a:ext cx="4818888" cy="938784"/>
          </a:xfrm>
        </p:spPr>
        <p:txBody>
          <a:bodyPr anchor="b">
            <a:noAutofit/>
          </a:bodyPr>
          <a:lstStyle>
            <a:lvl1pPr marL="0" indent="0">
              <a:spcBef>
                <a:spcPts val="0"/>
              </a:spcBef>
              <a:buNone/>
              <a:defRPr sz="24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93436" y="2514706"/>
            <a:ext cx="4814586" cy="3657493"/>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6557349" y="1499616"/>
            <a:ext cx="4818888" cy="938784"/>
          </a:xfrm>
        </p:spPr>
        <p:txBody>
          <a:bodyPr anchor="b">
            <a:noAutofit/>
          </a:bodyPr>
          <a:lstStyle>
            <a:lvl1pPr marL="0" indent="0">
              <a:spcBef>
                <a:spcPts val="0"/>
              </a:spcBef>
              <a:buNone/>
              <a:defRPr sz="24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57349" y="2514600"/>
            <a:ext cx="4818888" cy="3655568"/>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C2C6F8EA-316C-41DE-B9A4-EDCC3A85ED9A}" type="datetimeFigureOut">
              <a:rPr lang="en-US"/>
              <a:t>9/24/2025</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7DC1BBB0-96F0-4077-A278-0F3FB5C104D3}" type="slidenum">
              <a:rPr/>
              <a:t>‹#›</a:t>
            </a:fld>
            <a:endParaRPr/>
          </a:p>
        </p:txBody>
      </p:sp>
    </p:spTree>
    <p:extLst>
      <p:ext uri="{BB962C8B-B14F-4D97-AF65-F5344CB8AC3E}">
        <p14:creationId xmlns:p14="http://schemas.microsoft.com/office/powerpoint/2010/main" val="2138358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C2C6F8EA-316C-41DE-B9A4-EDCC3A85ED9A}" type="datetimeFigureOut">
              <a:rPr lang="en-US"/>
              <a:t>9/24/2025</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7DC1BBB0-96F0-4077-A278-0F3FB5C104D3}" type="slidenum">
              <a:rPr/>
              <a:t>‹#›</a:t>
            </a:fld>
            <a:endParaRPr/>
          </a:p>
        </p:txBody>
      </p:sp>
    </p:spTree>
    <p:extLst>
      <p:ext uri="{BB962C8B-B14F-4D97-AF65-F5344CB8AC3E}">
        <p14:creationId xmlns:p14="http://schemas.microsoft.com/office/powerpoint/2010/main" val="3163578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626239" y="0"/>
            <a:ext cx="30472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6" name="Rectangle 5"/>
          <p:cNvSpPr/>
          <p:nvPr/>
        </p:nvSpPr>
        <p:spPr>
          <a:xfrm>
            <a:off x="0" y="0"/>
            <a:ext cx="609441" cy="6858000"/>
          </a:xfrm>
          <a:prstGeom prst="rect">
            <a:avLst/>
          </a:prstGeom>
          <a:solidFill>
            <a:schemeClr val="accent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cxnSp>
        <p:nvCxnSpPr>
          <p:cNvPr id="7" name="Straight Connector 6"/>
          <p:cNvCxnSpPr/>
          <p:nvPr/>
        </p:nvCxnSpPr>
        <p:spPr bwMode="white">
          <a:xfrm>
            <a:off x="617143"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10969942" y="0"/>
            <a:ext cx="922621" cy="6858000"/>
          </a:xfrm>
          <a:prstGeom prst="rect">
            <a:avLst/>
          </a:prstGeom>
          <a:solidFill>
            <a:schemeClr val="accent1">
              <a:lumMod val="75000"/>
              <a:alpha val="8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9" name="Rectangle 8"/>
          <p:cNvSpPr/>
          <p:nvPr/>
        </p:nvSpPr>
        <p:spPr>
          <a:xfrm>
            <a:off x="11892563" y="0"/>
            <a:ext cx="304721" cy="6858000"/>
          </a:xfrm>
          <a:prstGeom prst="rect">
            <a:avLst/>
          </a:pr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2" name="Date Placeholder 1"/>
          <p:cNvSpPr>
            <a:spLocks noGrp="1"/>
          </p:cNvSpPr>
          <p:nvPr>
            <p:ph type="dt" sz="half" idx="10"/>
          </p:nvPr>
        </p:nvSpPr>
        <p:spPr/>
        <p:txBody>
          <a:bodyPr/>
          <a:lstStyle/>
          <a:p>
            <a:fld id="{C2C6F8EA-316C-41DE-B9A4-EDCC3A85ED9A}" type="datetimeFigureOut">
              <a:rPr lang="en-US"/>
              <a:t>9/24/2025</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lvl1pPr>
              <a:defRPr>
                <a:solidFill>
                  <a:schemeClr val="bg1"/>
                </a:solidFill>
              </a:defRPr>
            </a:lvl1pPr>
          </a:lstStyle>
          <a:p>
            <a:fld id="{7DC1BBB0-96F0-4077-A278-0F3FB5C104D3}" type="slidenum">
              <a:rPr/>
              <a:pPr/>
              <a:t>‹#›</a:t>
            </a:fld>
            <a:endParaRPr/>
          </a:p>
        </p:txBody>
      </p:sp>
    </p:spTree>
    <p:extLst>
      <p:ext uri="{BB962C8B-B14F-4D97-AF65-F5344CB8AC3E}">
        <p14:creationId xmlns:p14="http://schemas.microsoft.com/office/powerpoint/2010/main" val="178381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621792" y="0"/>
            <a:ext cx="4147717"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9" name="Rectangle 8"/>
          <p:cNvSpPr/>
          <p:nvPr/>
        </p:nvSpPr>
        <p:spPr>
          <a:xfrm>
            <a:off x="0" y="0"/>
            <a:ext cx="609441" cy="6858000"/>
          </a:xfrm>
          <a:prstGeom prst="rect">
            <a:avLst/>
          </a:prstGeom>
          <a:solidFill>
            <a:schemeClr val="accent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cxnSp>
        <p:nvCxnSpPr>
          <p:cNvPr id="10" name="Straight Connector 9"/>
          <p:cNvCxnSpPr/>
          <p:nvPr/>
        </p:nvCxnSpPr>
        <p:spPr bwMode="white">
          <a:xfrm>
            <a:off x="621792"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11884104" y="0"/>
            <a:ext cx="304721"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2" name="Title 1"/>
          <p:cNvSpPr>
            <a:spLocks noGrp="1"/>
          </p:cNvSpPr>
          <p:nvPr>
            <p:ph type="title"/>
          </p:nvPr>
        </p:nvSpPr>
        <p:spPr bwMode="white">
          <a:xfrm>
            <a:off x="1074240" y="381000"/>
            <a:ext cx="3293422" cy="1371600"/>
          </a:xfrm>
        </p:spPr>
        <p:txBody>
          <a:bodyPr anchor="b">
            <a:normAutofit/>
          </a:bodyPr>
          <a:lstStyle>
            <a:lvl1pPr algn="l">
              <a:defRPr sz="2800" b="0" cap="all" baseline="0">
                <a:solidFill>
                  <a:schemeClr val="bg1"/>
                </a:solidFill>
              </a:defRPr>
            </a:lvl1pPr>
          </a:lstStyle>
          <a:p>
            <a:r>
              <a:rPr lang="en-US"/>
              <a:t>Click to edit Master title style</a:t>
            </a:r>
            <a:endParaRPr/>
          </a:p>
        </p:txBody>
      </p:sp>
      <p:sp>
        <p:nvSpPr>
          <p:cNvPr id="3" name="Content Placeholder 2"/>
          <p:cNvSpPr>
            <a:spLocks noGrp="1"/>
          </p:cNvSpPr>
          <p:nvPr>
            <p:ph idx="1"/>
          </p:nvPr>
        </p:nvSpPr>
        <p:spPr>
          <a:xfrm>
            <a:off x="5180251" y="482600"/>
            <a:ext cx="6195986" cy="5689600"/>
          </a:xfrm>
        </p:spPr>
        <p:txBody>
          <a:bodyPr>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baseline="0"/>
            </a:lvl8pPr>
            <a:lvl9pPr>
              <a:defRPr sz="18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bwMode="white">
          <a:xfrm>
            <a:off x="1074240" y="1828800"/>
            <a:ext cx="3293422" cy="4343400"/>
          </a:xfrm>
        </p:spPr>
        <p:txBody>
          <a:bodyPr>
            <a:normAutofit/>
          </a:bodyPr>
          <a:lstStyle>
            <a:lvl1pPr marL="0" indent="0">
              <a:buNone/>
              <a:defRPr sz="20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2C6F8EA-316C-41DE-B9A4-EDCC3A85ED9A}" type="datetimeFigureOut">
              <a:rPr lang="en-US"/>
              <a:t>9/24/2025</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7DC1BBB0-96F0-4077-A278-0F3FB5C104D3}" type="slidenum">
              <a:rPr/>
              <a:t>‹#›</a:t>
            </a:fld>
            <a:endParaRPr/>
          </a:p>
        </p:txBody>
      </p:sp>
    </p:spTree>
    <p:extLst>
      <p:ext uri="{BB962C8B-B14F-4D97-AF65-F5344CB8AC3E}">
        <p14:creationId xmlns:p14="http://schemas.microsoft.com/office/powerpoint/2010/main" val="35180431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0" y="0"/>
            <a:ext cx="609441" cy="6858000"/>
          </a:xfrm>
          <a:prstGeom prst="rect">
            <a:avLst/>
          </a:prstGeom>
          <a:solidFill>
            <a:schemeClr val="accent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8" name="Rectangle 7"/>
          <p:cNvSpPr/>
          <p:nvPr/>
        </p:nvSpPr>
        <p:spPr>
          <a:xfrm>
            <a:off x="11884104" y="0"/>
            <a:ext cx="304721"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9" name="Rectangle 8"/>
          <p:cNvSpPr/>
          <p:nvPr/>
        </p:nvSpPr>
        <p:spPr>
          <a:xfrm>
            <a:off x="4875530" y="0"/>
            <a:ext cx="7017034" cy="6858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2" name="Title 1"/>
          <p:cNvSpPr>
            <a:spLocks noGrp="1"/>
          </p:cNvSpPr>
          <p:nvPr>
            <p:ph type="title"/>
          </p:nvPr>
        </p:nvSpPr>
        <p:spPr>
          <a:xfrm>
            <a:off x="1074240" y="381000"/>
            <a:ext cx="3293422" cy="1371600"/>
          </a:xfrm>
        </p:spPr>
        <p:txBody>
          <a:bodyPr anchor="b">
            <a:normAutofit/>
          </a:bodyPr>
          <a:lstStyle>
            <a:lvl1pPr algn="l">
              <a:defRPr sz="2800" b="0" cap="all" baseline="0">
                <a:solidFill>
                  <a:schemeClr val="tx1">
                    <a:lumMod val="75000"/>
                  </a:schemeClr>
                </a:solidFill>
              </a:defRPr>
            </a:lvl1pPr>
          </a:lstStyle>
          <a:p>
            <a:r>
              <a:rPr lang="en-US"/>
              <a:t>Click to edit Master title style</a:t>
            </a:r>
            <a:endParaRPr/>
          </a:p>
        </p:txBody>
      </p:sp>
      <p:sp>
        <p:nvSpPr>
          <p:cNvPr id="3" name="Picture Placeholder 2"/>
          <p:cNvSpPr>
            <a:spLocks noGrp="1"/>
          </p:cNvSpPr>
          <p:nvPr>
            <p:ph type="pic" idx="1"/>
          </p:nvPr>
        </p:nvSpPr>
        <p:spPr bwMode="auto">
          <a:xfrm>
            <a:off x="5180251" y="482600"/>
            <a:ext cx="6195986" cy="5689600"/>
          </a:xfrm>
          <a:ln w="19050">
            <a:solidFill>
              <a:schemeClr val="bg1"/>
            </a:solidFill>
          </a:ln>
        </p:spPr>
        <p:txBody>
          <a:bodyPr>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1074240" y="1828800"/>
            <a:ext cx="3293422" cy="4343400"/>
          </a:xfrm>
        </p:spPr>
        <p:txBody>
          <a:bodyPr>
            <a:normAutofit/>
          </a:bodyPr>
          <a:lstStyle>
            <a:lvl1pPr marL="0" indent="0">
              <a:buNone/>
              <a:defRPr sz="20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2C6F8EA-316C-41DE-B9A4-EDCC3A85ED9A}" type="datetimeFigureOut">
              <a:rPr lang="en-US"/>
              <a:t>9/24/2025</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7DC1BBB0-96F0-4077-A278-0F3FB5C104D3}" type="slidenum">
              <a:rPr/>
              <a:t>‹#›</a:t>
            </a:fld>
            <a:endParaRPr/>
          </a:p>
        </p:txBody>
      </p:sp>
      <p:cxnSp>
        <p:nvCxnSpPr>
          <p:cNvPr id="10" name="Straight Connector 9"/>
          <p:cNvCxnSpPr/>
          <p:nvPr/>
        </p:nvCxnSpPr>
        <p:spPr bwMode="white">
          <a:xfrm>
            <a:off x="11879867"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3900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884104" y="0"/>
            <a:ext cx="304721" cy="6858000"/>
          </a:xfrm>
          <a:prstGeom prst="rect">
            <a:avLst/>
          </a:pr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8" name="Rectangle 7"/>
          <p:cNvSpPr/>
          <p:nvPr/>
        </p:nvSpPr>
        <p:spPr>
          <a:xfrm>
            <a:off x="617143" y="0"/>
            <a:ext cx="60944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9" name="Rectangle 8"/>
          <p:cNvSpPr/>
          <p:nvPr/>
        </p:nvSpPr>
        <p:spPr>
          <a:xfrm>
            <a:off x="0" y="0"/>
            <a:ext cx="609441" cy="6858000"/>
          </a:xfrm>
          <a:prstGeom prst="rect">
            <a:avLst/>
          </a:prstGeom>
          <a:solidFill>
            <a:schemeClr val="accent1">
              <a:lumMod val="75000"/>
              <a:alpha val="8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13" name="Rectangle 12"/>
          <p:cNvSpPr/>
          <p:nvPr/>
        </p:nvSpPr>
        <p:spPr>
          <a:xfrm>
            <a:off x="617143" y="736219"/>
            <a:ext cx="609441" cy="609600"/>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4" name="Straight Connector 13"/>
          <p:cNvCxnSpPr/>
          <p:nvPr/>
        </p:nvCxnSpPr>
        <p:spPr bwMode="white">
          <a:xfrm>
            <a:off x="617143" y="736219"/>
            <a:ext cx="60944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white">
          <a:xfrm>
            <a:off x="617143" y="1345819"/>
            <a:ext cx="60944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Pi"/>
          <p:cNvSpPr>
            <a:spLocks/>
          </p:cNvSpPr>
          <p:nvPr/>
        </p:nvSpPr>
        <p:spPr bwMode="white">
          <a:xfrm>
            <a:off x="756095" y="898102"/>
            <a:ext cx="336023" cy="294097"/>
          </a:xfrm>
          <a:custGeom>
            <a:avLst/>
            <a:gdLst>
              <a:gd name="T0" fmla="*/ 411 w 426"/>
              <a:gd name="T1" fmla="*/ 0 h 372"/>
              <a:gd name="T2" fmla="*/ 90 w 426"/>
              <a:gd name="T3" fmla="*/ 0 h 372"/>
              <a:gd name="T4" fmla="*/ 3 w 426"/>
              <a:gd name="T5" fmla="*/ 64 h 372"/>
              <a:gd name="T6" fmla="*/ 12 w 426"/>
              <a:gd name="T7" fmla="*/ 83 h 372"/>
              <a:gd name="T8" fmla="*/ 17 w 426"/>
              <a:gd name="T9" fmla="*/ 83 h 372"/>
              <a:gd name="T10" fmla="*/ 31 w 426"/>
              <a:gd name="T11" fmla="*/ 73 h 372"/>
              <a:gd name="T12" fmla="*/ 90 w 426"/>
              <a:gd name="T13" fmla="*/ 30 h 372"/>
              <a:gd name="T14" fmla="*/ 131 w 426"/>
              <a:gd name="T15" fmla="*/ 30 h 372"/>
              <a:gd name="T16" fmla="*/ 61 w 426"/>
              <a:gd name="T17" fmla="*/ 334 h 372"/>
              <a:gd name="T18" fmla="*/ 61 w 426"/>
              <a:gd name="T19" fmla="*/ 355 h 372"/>
              <a:gd name="T20" fmla="*/ 72 w 426"/>
              <a:gd name="T21" fmla="*/ 359 h 372"/>
              <a:gd name="T22" fmla="*/ 83 w 426"/>
              <a:gd name="T23" fmla="*/ 355 h 372"/>
              <a:gd name="T24" fmla="*/ 161 w 426"/>
              <a:gd name="T25" fmla="*/ 30 h 372"/>
              <a:gd name="T26" fmla="*/ 272 w 426"/>
              <a:gd name="T27" fmla="*/ 30 h 372"/>
              <a:gd name="T28" fmla="*/ 253 w 426"/>
              <a:gd name="T29" fmla="*/ 270 h 372"/>
              <a:gd name="T30" fmla="*/ 277 w 426"/>
              <a:gd name="T31" fmla="*/ 355 h 372"/>
              <a:gd name="T32" fmla="*/ 322 w 426"/>
              <a:gd name="T33" fmla="*/ 372 h 372"/>
              <a:gd name="T34" fmla="*/ 335 w 426"/>
              <a:gd name="T35" fmla="*/ 371 h 372"/>
              <a:gd name="T36" fmla="*/ 417 w 426"/>
              <a:gd name="T37" fmla="*/ 280 h 372"/>
              <a:gd name="T38" fmla="*/ 406 w 426"/>
              <a:gd name="T39" fmla="*/ 262 h 372"/>
              <a:gd name="T40" fmla="*/ 388 w 426"/>
              <a:gd name="T41" fmla="*/ 273 h 372"/>
              <a:gd name="T42" fmla="*/ 331 w 426"/>
              <a:gd name="T43" fmla="*/ 341 h 372"/>
              <a:gd name="T44" fmla="*/ 298 w 426"/>
              <a:gd name="T45" fmla="*/ 333 h 372"/>
              <a:gd name="T46" fmla="*/ 283 w 426"/>
              <a:gd name="T47" fmla="*/ 272 h 372"/>
              <a:gd name="T48" fmla="*/ 302 w 426"/>
              <a:gd name="T49" fmla="*/ 30 h 372"/>
              <a:gd name="T50" fmla="*/ 411 w 426"/>
              <a:gd name="T51" fmla="*/ 30 h 372"/>
              <a:gd name="T52" fmla="*/ 426 w 426"/>
              <a:gd name="T53" fmla="*/ 15 h 372"/>
              <a:gd name="T54" fmla="*/ 411 w 426"/>
              <a:gd name="T55" fmla="*/ 0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26" h="372">
                <a:moveTo>
                  <a:pt x="411" y="0"/>
                </a:moveTo>
                <a:cubicBezTo>
                  <a:pt x="90" y="0"/>
                  <a:pt x="90" y="0"/>
                  <a:pt x="90" y="0"/>
                </a:cubicBezTo>
                <a:cubicBezTo>
                  <a:pt x="25" y="0"/>
                  <a:pt x="4" y="61"/>
                  <a:pt x="3" y="64"/>
                </a:cubicBezTo>
                <a:cubicBezTo>
                  <a:pt x="0" y="71"/>
                  <a:pt x="4" y="80"/>
                  <a:pt x="12" y="83"/>
                </a:cubicBezTo>
                <a:cubicBezTo>
                  <a:pt x="14" y="83"/>
                  <a:pt x="15" y="83"/>
                  <a:pt x="17" y="83"/>
                </a:cubicBezTo>
                <a:cubicBezTo>
                  <a:pt x="23" y="83"/>
                  <a:pt x="29" y="80"/>
                  <a:pt x="31" y="73"/>
                </a:cubicBezTo>
                <a:cubicBezTo>
                  <a:pt x="31" y="73"/>
                  <a:pt x="46" y="30"/>
                  <a:pt x="90" y="30"/>
                </a:cubicBezTo>
                <a:cubicBezTo>
                  <a:pt x="131" y="30"/>
                  <a:pt x="131" y="30"/>
                  <a:pt x="131" y="30"/>
                </a:cubicBezTo>
                <a:cubicBezTo>
                  <a:pt x="129" y="83"/>
                  <a:pt x="118" y="274"/>
                  <a:pt x="61" y="334"/>
                </a:cubicBezTo>
                <a:cubicBezTo>
                  <a:pt x="55" y="340"/>
                  <a:pt x="55" y="350"/>
                  <a:pt x="61" y="355"/>
                </a:cubicBezTo>
                <a:cubicBezTo>
                  <a:pt x="64" y="358"/>
                  <a:pt x="68" y="359"/>
                  <a:pt x="72" y="359"/>
                </a:cubicBezTo>
                <a:cubicBezTo>
                  <a:pt x="76" y="359"/>
                  <a:pt x="80" y="358"/>
                  <a:pt x="83" y="355"/>
                </a:cubicBezTo>
                <a:cubicBezTo>
                  <a:pt x="148" y="286"/>
                  <a:pt x="159" y="84"/>
                  <a:pt x="161" y="30"/>
                </a:cubicBezTo>
                <a:cubicBezTo>
                  <a:pt x="272" y="30"/>
                  <a:pt x="272" y="30"/>
                  <a:pt x="272" y="30"/>
                </a:cubicBezTo>
                <a:cubicBezTo>
                  <a:pt x="253" y="270"/>
                  <a:pt x="253" y="270"/>
                  <a:pt x="253" y="270"/>
                </a:cubicBezTo>
                <a:cubicBezTo>
                  <a:pt x="253" y="272"/>
                  <a:pt x="248" y="327"/>
                  <a:pt x="277" y="355"/>
                </a:cubicBezTo>
                <a:cubicBezTo>
                  <a:pt x="289" y="366"/>
                  <a:pt x="304" y="372"/>
                  <a:pt x="322" y="372"/>
                </a:cubicBezTo>
                <a:cubicBezTo>
                  <a:pt x="326" y="372"/>
                  <a:pt x="330" y="372"/>
                  <a:pt x="335" y="371"/>
                </a:cubicBezTo>
                <a:cubicBezTo>
                  <a:pt x="398" y="362"/>
                  <a:pt x="416" y="283"/>
                  <a:pt x="417" y="280"/>
                </a:cubicBezTo>
                <a:cubicBezTo>
                  <a:pt x="419" y="271"/>
                  <a:pt x="414" y="264"/>
                  <a:pt x="406" y="262"/>
                </a:cubicBezTo>
                <a:cubicBezTo>
                  <a:pt x="398" y="260"/>
                  <a:pt x="390" y="265"/>
                  <a:pt x="388" y="273"/>
                </a:cubicBezTo>
                <a:cubicBezTo>
                  <a:pt x="388" y="274"/>
                  <a:pt x="373" y="335"/>
                  <a:pt x="331" y="341"/>
                </a:cubicBezTo>
                <a:cubicBezTo>
                  <a:pt x="316" y="343"/>
                  <a:pt x="306" y="341"/>
                  <a:pt x="298" y="333"/>
                </a:cubicBezTo>
                <a:cubicBezTo>
                  <a:pt x="282" y="318"/>
                  <a:pt x="282" y="284"/>
                  <a:pt x="283" y="272"/>
                </a:cubicBezTo>
                <a:cubicBezTo>
                  <a:pt x="302" y="30"/>
                  <a:pt x="302" y="30"/>
                  <a:pt x="302" y="30"/>
                </a:cubicBezTo>
                <a:cubicBezTo>
                  <a:pt x="411" y="30"/>
                  <a:pt x="411" y="30"/>
                  <a:pt x="411" y="30"/>
                </a:cubicBezTo>
                <a:cubicBezTo>
                  <a:pt x="419" y="30"/>
                  <a:pt x="426" y="24"/>
                  <a:pt x="426" y="15"/>
                </a:cubicBezTo>
                <a:cubicBezTo>
                  <a:pt x="426" y="7"/>
                  <a:pt x="419" y="0"/>
                  <a:pt x="41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a:p>
        </p:txBody>
      </p:sp>
      <p:cxnSp>
        <p:nvCxnSpPr>
          <p:cNvPr id="16" name="Straight Connector 15"/>
          <p:cNvCxnSpPr/>
          <p:nvPr/>
        </p:nvCxnSpPr>
        <p:spPr bwMode="white">
          <a:xfrm>
            <a:off x="617143"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593436" y="177800"/>
            <a:ext cx="9782801" cy="1239837"/>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593436" y="1600200"/>
            <a:ext cx="9782801" cy="45720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5180250" y="6356351"/>
            <a:ext cx="1218883" cy="365125"/>
          </a:xfrm>
          <a:prstGeom prst="rect">
            <a:avLst/>
          </a:prstGeom>
        </p:spPr>
        <p:txBody>
          <a:bodyPr vert="horz" lIns="91440" tIns="45720" rIns="91440" bIns="45720" rtlCol="0" anchor="ctr"/>
          <a:lstStyle>
            <a:lvl1pPr algn="l">
              <a:defRPr sz="1200" cap="all" baseline="0">
                <a:solidFill>
                  <a:schemeClr val="tx1">
                    <a:lumMod val="60000"/>
                    <a:lumOff val="40000"/>
                  </a:schemeClr>
                </a:solidFill>
              </a:defRPr>
            </a:lvl1pPr>
          </a:lstStyle>
          <a:p>
            <a:fld id="{C2C6F8EA-316C-41DE-B9A4-EDCC3A85ED9A}" type="datetimeFigureOut">
              <a:rPr lang="en-US"/>
              <a:pPr/>
              <a:t>9/24/2025</a:t>
            </a:fld>
            <a:endParaRPr/>
          </a:p>
        </p:txBody>
      </p:sp>
      <p:sp>
        <p:nvSpPr>
          <p:cNvPr id="5" name="Footer Placeholder 4"/>
          <p:cNvSpPr>
            <a:spLocks noGrp="1"/>
          </p:cNvSpPr>
          <p:nvPr>
            <p:ph type="ftr" sz="quarter" idx="3"/>
          </p:nvPr>
        </p:nvSpPr>
        <p:spPr>
          <a:xfrm>
            <a:off x="6595933" y="6356351"/>
            <a:ext cx="3974065" cy="365125"/>
          </a:xfrm>
          <a:prstGeom prst="rect">
            <a:avLst/>
          </a:prstGeom>
        </p:spPr>
        <p:txBody>
          <a:bodyPr vert="horz" lIns="91440" tIns="45720" rIns="91440" bIns="45720" rtlCol="0" anchor="ctr"/>
          <a:lstStyle>
            <a:lvl1pPr algn="ctr">
              <a:defRPr sz="1200" cap="all" baseline="0">
                <a:solidFill>
                  <a:schemeClr val="tx1">
                    <a:lumMod val="60000"/>
                    <a:lumOff val="40000"/>
                  </a:schemeClr>
                </a:solidFill>
              </a:defRPr>
            </a:lvl1pPr>
          </a:lstStyle>
          <a:p>
            <a:endParaRPr/>
          </a:p>
        </p:txBody>
      </p:sp>
      <p:sp>
        <p:nvSpPr>
          <p:cNvPr id="6" name="Slide Number Placeholder 5"/>
          <p:cNvSpPr>
            <a:spLocks noGrp="1"/>
          </p:cNvSpPr>
          <p:nvPr>
            <p:ph type="sldNum" sz="quarter" idx="4"/>
          </p:nvPr>
        </p:nvSpPr>
        <p:spPr>
          <a:xfrm>
            <a:off x="10766796" y="6356351"/>
            <a:ext cx="609441" cy="365125"/>
          </a:xfrm>
          <a:prstGeom prst="rect">
            <a:avLst/>
          </a:prstGeom>
        </p:spPr>
        <p:txBody>
          <a:bodyPr vert="horz" lIns="91440" tIns="45720" rIns="91440" bIns="45720" rtlCol="0" anchor="ctr"/>
          <a:lstStyle>
            <a:lvl1pPr algn="r">
              <a:defRPr sz="1200" cap="all" baseline="0">
                <a:solidFill>
                  <a:schemeClr val="tx1">
                    <a:lumMod val="60000"/>
                    <a:lumOff val="40000"/>
                  </a:schemeClr>
                </a:solidFill>
              </a:defRPr>
            </a:lvl1pPr>
          </a:lstStyle>
          <a:p>
            <a:fld id="{7DC1BBB0-96F0-4077-A278-0F3FB5C104D3}" type="slidenum">
              <a:rPr/>
              <a:pPr/>
              <a:t>‹#›</a:t>
            </a:fld>
            <a:endParaRPr/>
          </a:p>
        </p:txBody>
      </p:sp>
    </p:spTree>
    <p:extLst>
      <p:ext uri="{BB962C8B-B14F-4D97-AF65-F5344CB8AC3E}">
        <p14:creationId xmlns:p14="http://schemas.microsoft.com/office/powerpoint/2010/main" val="20543223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600" kern="1200">
          <a:solidFill>
            <a:schemeClr val="tx1">
              <a:lumMod val="75000"/>
            </a:schemeClr>
          </a:solidFill>
          <a:latin typeface="+mj-lt"/>
          <a:ea typeface="+mj-ea"/>
          <a:cs typeface="+mj-cs"/>
        </a:defRPr>
      </a:lvl1pPr>
    </p:titleStyle>
    <p:body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hyperlink" Target="https://www.sfdr-cisd.org/media/xtln1ily/tasb-common-booster-club-questions.pdf" TargetMode="Externa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www.sfdr-cisd.org/media/viapmpnh/uil-booster-club-guidelines-2024.pdf" TargetMode="Externa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hyperlink" Target="https://www.texasattorneygeneral.gov/divisions/charitable-trusts/charitable-raffles-and-casinopoker-nights" TargetMode="External"/><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hyperlink" Target="https://www.sfdr-cisd.org/media/xtln1ily/tasb-common-booster-club-questions.pdf" TargetMode="External"/><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www.applitrack.com/sfdr/onlineapp/EForm.aspx?r=ZmZmNGU5NTQtYTdhOS00ZjE1LWE3M2UtMzJlMmUwYWQ0NzJkLDczMA==&amp;end=1"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mailto:gilbert.sanchez@sfdr-cisd.org"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San Felipe Del Rio CISD</a:t>
            </a:r>
          </a:p>
        </p:txBody>
      </p:sp>
      <p:sp>
        <p:nvSpPr>
          <p:cNvPr id="3" name="Subtitle 2"/>
          <p:cNvSpPr>
            <a:spLocks noGrp="1"/>
          </p:cNvSpPr>
          <p:nvPr>
            <p:ph type="subTitle" idx="1"/>
          </p:nvPr>
        </p:nvSpPr>
        <p:spPr/>
        <p:txBody>
          <a:bodyPr>
            <a:noAutofit/>
          </a:bodyPr>
          <a:lstStyle/>
          <a:p>
            <a:r>
              <a:rPr lang="en-US" dirty="0"/>
              <a:t>2025-2026 Booster Clubs and Parent Organization Guidelines</a:t>
            </a:r>
            <a:endParaRPr lang="en-US" i="1" dirty="0"/>
          </a:p>
          <a:p>
            <a:endParaRPr lang="en-US" i="1" dirty="0"/>
          </a:p>
          <a:p>
            <a:pPr algn="r"/>
            <a:r>
              <a:rPr lang="en-US" sz="2000" dirty="0"/>
              <a:t>Amy Childress, Chief Financial Officer</a:t>
            </a:r>
          </a:p>
          <a:p>
            <a:pPr algn="r"/>
            <a:r>
              <a:rPr lang="en-US" sz="2000" dirty="0"/>
              <a:t>Gilbert Sanchez, Comptroller</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75612" y="304800"/>
            <a:ext cx="3352800" cy="3002782"/>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704865"/>
            <a:ext cx="1141412" cy="1141412"/>
          </a:xfrm>
          <a:prstGeom prst="rect">
            <a:avLst/>
          </a:prstGeom>
        </p:spPr>
      </p:pic>
    </p:spTree>
    <p:extLst>
      <p:ext uri="{BB962C8B-B14F-4D97-AF65-F5344CB8AC3E}">
        <p14:creationId xmlns:p14="http://schemas.microsoft.com/office/powerpoint/2010/main" val="506761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3"/>
          <p:cNvSpPr txBox="1">
            <a:spLocks/>
          </p:cNvSpPr>
          <p:nvPr/>
        </p:nvSpPr>
        <p:spPr>
          <a:xfrm>
            <a:off x="1065212" y="1524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buNone/>
            </a:pPr>
            <a:endParaRPr lang="en-US" dirty="0"/>
          </a:p>
        </p:txBody>
      </p:sp>
      <p:sp>
        <p:nvSpPr>
          <p:cNvPr id="3" name="Content Placeholder 13"/>
          <p:cNvSpPr txBox="1">
            <a:spLocks/>
          </p:cNvSpPr>
          <p:nvPr/>
        </p:nvSpPr>
        <p:spPr>
          <a:xfrm>
            <a:off x="1044008" y="1524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buNone/>
            </a:pPr>
            <a:endParaRPr lang="en-US" dirty="0"/>
          </a:p>
        </p:txBody>
      </p:sp>
      <p:sp>
        <p:nvSpPr>
          <p:cNvPr id="4" name="Content Placeholder 13"/>
          <p:cNvSpPr txBox="1">
            <a:spLocks/>
          </p:cNvSpPr>
          <p:nvPr/>
        </p:nvSpPr>
        <p:spPr>
          <a:xfrm>
            <a:off x="1022804" y="1524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buNone/>
            </a:pPr>
            <a:endParaRPr lang="en-US" sz="900" b="1" dirty="0"/>
          </a:p>
          <a:p>
            <a:pPr marL="0" indent="0">
              <a:buNone/>
            </a:pPr>
            <a:r>
              <a:rPr lang="en-US" b="1" dirty="0"/>
              <a:t>The campus Principal or Liaison may not hold an office in their campus’ parent or booster organization.</a:t>
            </a:r>
          </a:p>
          <a:p>
            <a:pPr marL="0" indent="0">
              <a:buNone/>
            </a:pPr>
            <a:r>
              <a:rPr lang="en-US" dirty="0"/>
              <a:t>No law specifically prohibits a board member from serving as a booster club officer, but this is not a recommended practice.  Serving in both capacities is very likely to lead to conflicting loyalties.</a:t>
            </a:r>
            <a:endParaRPr lang="en-US" sz="2500" dirty="0"/>
          </a:p>
          <a:p>
            <a:pPr marL="0" indent="0">
              <a:buNone/>
            </a:pPr>
            <a:r>
              <a:rPr lang="en-US" sz="2500" dirty="0"/>
              <a:t>Similarly, an employee considering service as a booster club officer should be aware of the potential conflict of interest.  TASB Model Policy DBD (LOCAL) requires an employee to notify his or her supervisor of any personal obligation or relationship that in any way creates a potential conflict of interest with the employee’s job duties or the best interests of the district.</a:t>
            </a:r>
          </a:p>
          <a:p>
            <a:pPr marL="0" indent="0">
              <a:buNone/>
            </a:pPr>
            <a:r>
              <a:rPr lang="en-US" sz="2500" dirty="0"/>
              <a:t>*Click </a:t>
            </a:r>
            <a:r>
              <a:rPr lang="en-US" sz="2500" dirty="0">
                <a:hlinkClick r:id="rId3"/>
              </a:rPr>
              <a:t>here</a:t>
            </a:r>
            <a:r>
              <a:rPr lang="en-US" sz="2500" dirty="0"/>
              <a:t> to see the document titled TASB Common Booster Club Questions on the SFDR-CISD Accounting website for further information.*</a:t>
            </a:r>
          </a:p>
        </p:txBody>
      </p:sp>
    </p:spTree>
    <p:extLst>
      <p:ext uri="{BB962C8B-B14F-4D97-AF65-F5344CB8AC3E}">
        <p14:creationId xmlns:p14="http://schemas.microsoft.com/office/powerpoint/2010/main" val="18332918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8612" y="1600201"/>
            <a:ext cx="8915400" cy="2654064"/>
          </a:xfrm>
        </p:spPr>
        <p:txBody>
          <a:bodyPr>
            <a:normAutofit/>
          </a:bodyPr>
          <a:lstStyle/>
          <a:p>
            <a:r>
              <a:rPr lang="en-US" dirty="0"/>
              <a:t>UIL Booster Club Guidelines</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764" y="5791200"/>
            <a:ext cx="1149874" cy="1029832"/>
          </a:xfrm>
          <a:prstGeom prst="rect">
            <a:avLst/>
          </a:prstGeom>
        </p:spPr>
      </p:pic>
    </p:spTree>
    <p:extLst>
      <p:ext uri="{BB962C8B-B14F-4D97-AF65-F5344CB8AC3E}">
        <p14:creationId xmlns:p14="http://schemas.microsoft.com/office/powerpoint/2010/main" val="21725392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3"/>
          <p:cNvSpPr txBox="1">
            <a:spLocks/>
          </p:cNvSpPr>
          <p:nvPr/>
        </p:nvSpPr>
        <p:spPr>
          <a:xfrm>
            <a:off x="989012" y="1219200"/>
            <a:ext cx="9782801" cy="5105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lgn="ctr">
              <a:buNone/>
            </a:pPr>
            <a:r>
              <a:rPr lang="en-US" dirty="0"/>
              <a:t>Every Booster organization in the district must be familiar with and conduct all its activities in compliance with requirements and limitations set out by the University Interscholastic League (UIL) in its Booster Club Guidelines.  Please see </a:t>
            </a:r>
            <a:r>
              <a:rPr lang="en-US" dirty="0">
                <a:hlinkClick r:id="rId3"/>
              </a:rPr>
              <a:t>UIL Booster Club Guidelines</a:t>
            </a:r>
            <a:r>
              <a:rPr lang="en-US" dirty="0"/>
              <a:t>.</a:t>
            </a:r>
          </a:p>
          <a:p>
            <a:pPr marL="0" indent="0" algn="ctr">
              <a:buNone/>
            </a:pPr>
            <a:endParaRPr lang="en-US" dirty="0"/>
          </a:p>
          <a:p>
            <a:pPr marL="0" indent="0" algn="ctr">
              <a:buNone/>
            </a:pPr>
            <a:r>
              <a:rPr lang="en-US" dirty="0"/>
              <a:t>The Superintendent is responsible for the entire UIL program.  All School activities, organizations, events and personnel are under the jurisdiction of the Superintendent.  Booster clubs must recognize this authority and work within a framework prescribed by the school administration.</a:t>
            </a:r>
          </a:p>
        </p:txBody>
      </p:sp>
    </p:spTree>
    <p:extLst>
      <p:ext uri="{BB962C8B-B14F-4D97-AF65-F5344CB8AC3E}">
        <p14:creationId xmlns:p14="http://schemas.microsoft.com/office/powerpoint/2010/main" val="5702654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Formation</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764" y="5791200"/>
            <a:ext cx="1149874" cy="1029832"/>
          </a:xfrm>
          <a:prstGeom prst="rect">
            <a:avLst/>
          </a:prstGeom>
        </p:spPr>
      </p:pic>
    </p:spTree>
    <p:extLst>
      <p:ext uri="{BB962C8B-B14F-4D97-AF65-F5344CB8AC3E}">
        <p14:creationId xmlns:p14="http://schemas.microsoft.com/office/powerpoint/2010/main" val="2177331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3"/>
          <p:cNvSpPr txBox="1">
            <a:spLocks/>
          </p:cNvSpPr>
          <p:nvPr/>
        </p:nvSpPr>
        <p:spPr>
          <a:xfrm>
            <a:off x="1065212" y="1524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buNone/>
            </a:pPr>
            <a:endParaRPr lang="en-US" dirty="0"/>
          </a:p>
        </p:txBody>
      </p:sp>
      <p:sp>
        <p:nvSpPr>
          <p:cNvPr id="3" name="Content Placeholder 13"/>
          <p:cNvSpPr txBox="1">
            <a:spLocks/>
          </p:cNvSpPr>
          <p:nvPr/>
        </p:nvSpPr>
        <p:spPr>
          <a:xfrm>
            <a:off x="1044008" y="1524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buNone/>
            </a:pPr>
            <a:endParaRPr lang="en-US" dirty="0"/>
          </a:p>
        </p:txBody>
      </p:sp>
      <p:sp>
        <p:nvSpPr>
          <p:cNvPr id="4" name="Content Placeholder 13"/>
          <p:cNvSpPr txBox="1">
            <a:spLocks/>
          </p:cNvSpPr>
          <p:nvPr/>
        </p:nvSpPr>
        <p:spPr>
          <a:xfrm>
            <a:off x="1022804" y="1524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lgn="ctr">
              <a:buNone/>
            </a:pPr>
            <a:endParaRPr lang="en-US" dirty="0"/>
          </a:p>
          <a:p>
            <a:pPr marL="0" indent="0" algn="ctr">
              <a:buNone/>
            </a:pPr>
            <a:r>
              <a:rPr lang="en-US" dirty="0"/>
              <a:t>Prior to becoming an official parent organization, be sure to complete the following steps:</a:t>
            </a:r>
          </a:p>
        </p:txBody>
      </p:sp>
      <p:sp>
        <p:nvSpPr>
          <p:cNvPr id="14" name="Rounded Rectangle 13"/>
          <p:cNvSpPr/>
          <p:nvPr/>
        </p:nvSpPr>
        <p:spPr>
          <a:xfrm>
            <a:off x="1598612" y="1752600"/>
            <a:ext cx="1822450" cy="13487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1400" dirty="0">
                <a:solidFill>
                  <a:srgbClr val="FFFFFF"/>
                </a:solidFill>
                <a:effectLst/>
                <a:latin typeface="Times New Roman" panose="02020603050405020304" pitchFamily="18" charset="0"/>
                <a:ea typeface="Times New Roman" panose="02020603050405020304" pitchFamily="18" charset="0"/>
              </a:rPr>
              <a:t>Obtain written approval of the School Principal for your new club/organization.</a:t>
            </a:r>
            <a:endParaRPr lang="en-US" sz="1400" dirty="0">
              <a:effectLst/>
              <a:latin typeface="Times New Roman" panose="02020603050405020304" pitchFamily="18" charset="0"/>
              <a:ea typeface="Times New Roman" panose="02020603050405020304" pitchFamily="18" charset="0"/>
            </a:endParaRPr>
          </a:p>
        </p:txBody>
      </p:sp>
      <p:sp>
        <p:nvSpPr>
          <p:cNvPr id="15" name="Right Arrow 14"/>
          <p:cNvSpPr/>
          <p:nvPr/>
        </p:nvSpPr>
        <p:spPr>
          <a:xfrm>
            <a:off x="3579812" y="2307272"/>
            <a:ext cx="271780" cy="239395"/>
          </a:xfrm>
          <a:prstGeom prst="rightArrow">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6" name="Rounded Rectangle 15"/>
          <p:cNvSpPr/>
          <p:nvPr/>
        </p:nvSpPr>
        <p:spPr>
          <a:xfrm>
            <a:off x="4005108" y="1752600"/>
            <a:ext cx="1708304" cy="13487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1400" dirty="0">
                <a:solidFill>
                  <a:srgbClr val="FFFFFF"/>
                </a:solidFill>
                <a:effectLst/>
                <a:latin typeface="Times New Roman" panose="02020603050405020304" pitchFamily="18" charset="0"/>
                <a:ea typeface="Times New Roman" panose="02020603050405020304" pitchFamily="18" charset="0"/>
              </a:rPr>
              <a:t>Send a copy of the written approval to the Finance Department.</a:t>
            </a:r>
            <a:endParaRPr lang="en-US" sz="1400" dirty="0">
              <a:effectLst/>
              <a:latin typeface="Times New Roman" panose="02020603050405020304" pitchFamily="18" charset="0"/>
              <a:ea typeface="Times New Roman" panose="02020603050405020304" pitchFamily="18" charset="0"/>
            </a:endParaRPr>
          </a:p>
        </p:txBody>
      </p:sp>
      <p:sp>
        <p:nvSpPr>
          <p:cNvPr id="17" name="Right Arrow 16"/>
          <p:cNvSpPr/>
          <p:nvPr/>
        </p:nvSpPr>
        <p:spPr>
          <a:xfrm>
            <a:off x="5888200" y="2330767"/>
            <a:ext cx="271780" cy="239395"/>
          </a:xfrm>
          <a:prstGeom prst="rightArrow">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8" name="Rounded Rectangle 17"/>
          <p:cNvSpPr/>
          <p:nvPr/>
        </p:nvSpPr>
        <p:spPr>
          <a:xfrm>
            <a:off x="6297457" y="1752600"/>
            <a:ext cx="1503199" cy="13487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1400" dirty="0">
                <a:solidFill>
                  <a:srgbClr val="FFFFFF"/>
                </a:solidFill>
                <a:effectLst/>
                <a:latin typeface="Times New Roman" panose="02020603050405020304" pitchFamily="18" charset="0"/>
                <a:ea typeface="Times New Roman" panose="02020603050405020304" pitchFamily="18" charset="0"/>
              </a:rPr>
              <a:t>Establish the PTO/Booster Club’s mailing address.</a:t>
            </a:r>
            <a:endParaRPr lang="en-US" sz="1400" dirty="0">
              <a:effectLst/>
              <a:latin typeface="Times New Roman" panose="02020603050405020304" pitchFamily="18" charset="0"/>
              <a:ea typeface="Times New Roman" panose="02020603050405020304" pitchFamily="18" charset="0"/>
            </a:endParaRPr>
          </a:p>
        </p:txBody>
      </p:sp>
      <p:sp>
        <p:nvSpPr>
          <p:cNvPr id="19" name="Right Arrow 18"/>
          <p:cNvSpPr/>
          <p:nvPr/>
        </p:nvSpPr>
        <p:spPr>
          <a:xfrm>
            <a:off x="7956232" y="2330132"/>
            <a:ext cx="271780" cy="239395"/>
          </a:xfrm>
          <a:prstGeom prst="rightArrow">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0" name="Rounded Rectangle 19"/>
          <p:cNvSpPr/>
          <p:nvPr/>
        </p:nvSpPr>
        <p:spPr>
          <a:xfrm>
            <a:off x="8381528" y="1775460"/>
            <a:ext cx="1599084" cy="14249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1400" dirty="0">
                <a:solidFill>
                  <a:srgbClr val="FFFFFF"/>
                </a:solidFill>
                <a:effectLst/>
                <a:latin typeface="Times New Roman" panose="02020603050405020304" pitchFamily="18" charset="0"/>
                <a:ea typeface="Times New Roman" panose="02020603050405020304" pitchFamily="18" charset="0"/>
              </a:rPr>
              <a:t>Obtain an Employer Identification Number.</a:t>
            </a:r>
            <a:endParaRPr lang="en-US" sz="1400" dirty="0">
              <a:effectLst/>
              <a:latin typeface="Times New Roman" panose="02020603050405020304" pitchFamily="18" charset="0"/>
              <a:ea typeface="Times New Roman" panose="02020603050405020304" pitchFamily="18" charset="0"/>
            </a:endParaRPr>
          </a:p>
        </p:txBody>
      </p:sp>
      <p:sp>
        <p:nvSpPr>
          <p:cNvPr id="21" name="Rectangle 21"/>
          <p:cNvSpPr>
            <a:spLocks noChangeArrowheads="1"/>
          </p:cNvSpPr>
          <p:nvPr/>
        </p:nvSpPr>
        <p:spPr bwMode="auto">
          <a:xfrm>
            <a:off x="0" y="0"/>
            <a:ext cx="121888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2" name="Rectangle 26"/>
          <p:cNvSpPr>
            <a:spLocks noChangeArrowheads="1"/>
          </p:cNvSpPr>
          <p:nvPr/>
        </p:nvSpPr>
        <p:spPr bwMode="auto">
          <a:xfrm>
            <a:off x="0" y="457200"/>
            <a:ext cx="121888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3" name="Rectangle 22"/>
          <p:cNvSpPr/>
          <p:nvPr/>
        </p:nvSpPr>
        <p:spPr>
          <a:xfrm>
            <a:off x="1147706" y="4434838"/>
            <a:ext cx="9532996" cy="1477328"/>
          </a:xfrm>
          <a:prstGeom prst="rect">
            <a:avLst/>
          </a:prstGeom>
        </p:spPr>
        <p:txBody>
          <a:bodyPr wrap="square">
            <a:spAutoFit/>
          </a:bodyPr>
          <a:lstStyle/>
          <a:p>
            <a:pPr algn="ctr"/>
            <a:r>
              <a:rPr lang="en-US" i="1" dirty="0"/>
              <a:t>Parent Organization and Booster Clubs are solely responsible for ensuring that their Parent Organization and Booster Club is in compliance with District polices and guidelines, UIL guidelines, and state and federal regulations.  The District is not responsible for a Parent Organization or Booster Club not complying with the various policies, guidelines, and regulations.</a:t>
            </a:r>
          </a:p>
        </p:txBody>
      </p:sp>
    </p:spTree>
    <p:extLst>
      <p:ext uri="{BB962C8B-B14F-4D97-AF65-F5344CB8AC3E}">
        <p14:creationId xmlns:p14="http://schemas.microsoft.com/office/powerpoint/2010/main" val="34445753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3"/>
          <p:cNvSpPr txBox="1">
            <a:spLocks/>
          </p:cNvSpPr>
          <p:nvPr/>
        </p:nvSpPr>
        <p:spPr>
          <a:xfrm>
            <a:off x="1065212" y="1524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buNone/>
            </a:pPr>
            <a:endParaRPr lang="en-US" dirty="0"/>
          </a:p>
        </p:txBody>
      </p:sp>
      <p:sp>
        <p:nvSpPr>
          <p:cNvPr id="3" name="Content Placeholder 13"/>
          <p:cNvSpPr txBox="1">
            <a:spLocks/>
          </p:cNvSpPr>
          <p:nvPr/>
        </p:nvSpPr>
        <p:spPr>
          <a:xfrm>
            <a:off x="1044008" y="1524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buNone/>
            </a:pPr>
            <a:endParaRPr lang="en-US" dirty="0"/>
          </a:p>
        </p:txBody>
      </p:sp>
      <p:sp>
        <p:nvSpPr>
          <p:cNvPr id="4" name="Content Placeholder 13"/>
          <p:cNvSpPr txBox="1">
            <a:spLocks/>
          </p:cNvSpPr>
          <p:nvPr/>
        </p:nvSpPr>
        <p:spPr>
          <a:xfrm>
            <a:off x="1022804" y="1524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lgn="ctr">
              <a:buNone/>
            </a:pPr>
            <a:endParaRPr lang="en-US" dirty="0"/>
          </a:p>
          <a:p>
            <a:pPr marL="0" indent="0" algn="ctr">
              <a:buNone/>
            </a:pPr>
            <a:r>
              <a:rPr lang="en-US" b="1" dirty="0"/>
              <a:t>Obtaining IRS Exempt Status</a:t>
            </a:r>
            <a:endParaRPr lang="en-US" dirty="0"/>
          </a:p>
        </p:txBody>
      </p:sp>
      <p:sp>
        <p:nvSpPr>
          <p:cNvPr id="21" name="Rectangle 21"/>
          <p:cNvSpPr>
            <a:spLocks noChangeArrowheads="1"/>
          </p:cNvSpPr>
          <p:nvPr/>
        </p:nvSpPr>
        <p:spPr bwMode="auto">
          <a:xfrm>
            <a:off x="0" y="0"/>
            <a:ext cx="121888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2" name="Rectangle 26"/>
          <p:cNvSpPr>
            <a:spLocks noChangeArrowheads="1"/>
          </p:cNvSpPr>
          <p:nvPr/>
        </p:nvSpPr>
        <p:spPr bwMode="auto">
          <a:xfrm>
            <a:off x="0" y="457200"/>
            <a:ext cx="121888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4"/>
          <p:cNvSpPr/>
          <p:nvPr/>
        </p:nvSpPr>
        <p:spPr>
          <a:xfrm>
            <a:off x="1270312" y="1882050"/>
            <a:ext cx="9372600" cy="4031873"/>
          </a:xfrm>
          <a:prstGeom prst="rect">
            <a:avLst/>
          </a:prstGeom>
        </p:spPr>
        <p:txBody>
          <a:bodyPr wrap="square">
            <a:spAutoFit/>
          </a:bodyPr>
          <a:lstStyle/>
          <a:p>
            <a:pPr marL="285750" indent="-285750">
              <a:buFont typeface="Wingdings" panose="05000000000000000000" pitchFamily="2" charset="2"/>
              <a:buChar char="Ø"/>
            </a:pPr>
            <a:r>
              <a:rPr lang="en-US" sz="2000" dirty="0"/>
              <a:t>Each Parent Organizations and Booster Clubs is independent of San Felipe Del Rio Consolidated Independent School District and responsible for completing the necessary filings with the IRS </a:t>
            </a:r>
            <a:r>
              <a:rPr lang="en-US" sz="2000" i="1" u="sng" dirty="0"/>
              <a:t>should it choose </a:t>
            </a:r>
            <a:r>
              <a:rPr lang="en-US" sz="2000" dirty="0"/>
              <a:t>to obtain and maintain the “exempt organization” 501(c)(3) status.</a:t>
            </a:r>
          </a:p>
          <a:p>
            <a:pPr lvl="1"/>
            <a:endParaRPr lang="en-US" sz="1600" dirty="0"/>
          </a:p>
          <a:p>
            <a:pPr lvl="1"/>
            <a:r>
              <a:rPr lang="en-US" sz="1600" dirty="0"/>
              <a:t>The IRS requires that either Form 990 (Return of Organization Exempt from Income Tax) be filed annually for public organizations recognized as tax-exempt with gross receipts of more than $50,000.</a:t>
            </a:r>
          </a:p>
          <a:p>
            <a:pPr lvl="1"/>
            <a:endParaRPr lang="en-US" sz="1600" dirty="0"/>
          </a:p>
          <a:p>
            <a:pPr marL="342900" indent="-342900">
              <a:buFont typeface="Wingdings" panose="05000000000000000000" pitchFamily="2" charset="2"/>
              <a:buChar char="Ø"/>
            </a:pPr>
            <a:r>
              <a:rPr lang="en-US" sz="2000" dirty="0"/>
              <a:t>If a Parent Organization or Booster Club has not obtained tax-exempt status from the IRS, that Parent Organization or Booster Club is a taxable entity. </a:t>
            </a:r>
          </a:p>
          <a:p>
            <a:r>
              <a:rPr lang="en-US" sz="2000" dirty="0"/>
              <a:t>	</a:t>
            </a:r>
          </a:p>
          <a:p>
            <a:r>
              <a:rPr lang="en-US" sz="2000" dirty="0"/>
              <a:t>	</a:t>
            </a:r>
            <a:r>
              <a:rPr lang="en-US" sz="1600" dirty="0"/>
              <a:t>Taxable organizations operate under different guidelines than tax-exempt organizations 	and are required to submit Form 1120 (U.S. Corporation Tax Return) annually. </a:t>
            </a:r>
          </a:p>
        </p:txBody>
      </p:sp>
    </p:spTree>
    <p:extLst>
      <p:ext uri="{BB962C8B-B14F-4D97-AF65-F5344CB8AC3E}">
        <p14:creationId xmlns:p14="http://schemas.microsoft.com/office/powerpoint/2010/main" val="30588182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3"/>
          <p:cNvSpPr txBox="1">
            <a:spLocks/>
          </p:cNvSpPr>
          <p:nvPr/>
        </p:nvSpPr>
        <p:spPr>
          <a:xfrm>
            <a:off x="1065212" y="1524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buNone/>
            </a:pPr>
            <a:endParaRPr lang="en-US" dirty="0"/>
          </a:p>
        </p:txBody>
      </p:sp>
      <p:sp>
        <p:nvSpPr>
          <p:cNvPr id="3" name="Content Placeholder 13"/>
          <p:cNvSpPr txBox="1">
            <a:spLocks/>
          </p:cNvSpPr>
          <p:nvPr/>
        </p:nvSpPr>
        <p:spPr>
          <a:xfrm>
            <a:off x="1044008" y="1524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buNone/>
            </a:pPr>
            <a:endParaRPr lang="en-US" dirty="0"/>
          </a:p>
        </p:txBody>
      </p:sp>
      <p:sp>
        <p:nvSpPr>
          <p:cNvPr id="4" name="Content Placeholder 13"/>
          <p:cNvSpPr txBox="1">
            <a:spLocks/>
          </p:cNvSpPr>
          <p:nvPr/>
        </p:nvSpPr>
        <p:spPr>
          <a:xfrm>
            <a:off x="1022804" y="1524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lgn="ctr">
              <a:buNone/>
            </a:pPr>
            <a:endParaRPr lang="en-US" dirty="0"/>
          </a:p>
          <a:p>
            <a:pPr marL="0" indent="0" algn="ctr">
              <a:buNone/>
            </a:pPr>
            <a:r>
              <a:rPr lang="en-US" b="1" dirty="0"/>
              <a:t>FEDERAL AND STATE TAX INFORMATION</a:t>
            </a:r>
            <a:endParaRPr lang="en-US" dirty="0"/>
          </a:p>
        </p:txBody>
      </p:sp>
      <p:sp>
        <p:nvSpPr>
          <p:cNvPr id="21" name="Rectangle 21"/>
          <p:cNvSpPr>
            <a:spLocks noChangeArrowheads="1"/>
          </p:cNvSpPr>
          <p:nvPr/>
        </p:nvSpPr>
        <p:spPr bwMode="auto">
          <a:xfrm>
            <a:off x="0" y="0"/>
            <a:ext cx="121888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2" name="Rectangle 26"/>
          <p:cNvSpPr>
            <a:spLocks noChangeArrowheads="1"/>
          </p:cNvSpPr>
          <p:nvPr/>
        </p:nvSpPr>
        <p:spPr bwMode="auto">
          <a:xfrm>
            <a:off x="0" y="457200"/>
            <a:ext cx="121888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4"/>
          <p:cNvSpPr/>
          <p:nvPr/>
        </p:nvSpPr>
        <p:spPr>
          <a:xfrm>
            <a:off x="1270312" y="1882050"/>
            <a:ext cx="9372600" cy="3170099"/>
          </a:xfrm>
          <a:prstGeom prst="rect">
            <a:avLst/>
          </a:prstGeom>
        </p:spPr>
        <p:txBody>
          <a:bodyPr wrap="square">
            <a:spAutoFit/>
          </a:bodyPr>
          <a:lstStyle/>
          <a:p>
            <a:pPr marL="285750" indent="-285750">
              <a:buFont typeface="Wingdings" panose="05000000000000000000" pitchFamily="2" charset="2"/>
              <a:buChar char="Ø"/>
            </a:pPr>
            <a:r>
              <a:rPr lang="en-US" sz="2000" dirty="0"/>
              <a:t>To sell any taxable items within the State of Texas, a company, organization, or person must apply for a Sales Tax Permit.</a:t>
            </a:r>
          </a:p>
          <a:p>
            <a:r>
              <a:rPr lang="en-US" sz="2000" dirty="0"/>
              <a:t> </a:t>
            </a:r>
          </a:p>
          <a:p>
            <a:pPr marL="285750" indent="-285750">
              <a:buFont typeface="Wingdings" panose="05000000000000000000" pitchFamily="2" charset="2"/>
              <a:buChar char="Ø"/>
            </a:pPr>
            <a:r>
              <a:rPr lang="en-US" sz="2000" dirty="0"/>
              <a:t>Before obtaining a Sales Tax Permit, a Parent Organization and Booster Club must first obtain an Employer Identification Number (EIN) from the Internal Revenue Service (IRS) to establish its identity as an organization.</a:t>
            </a:r>
          </a:p>
          <a:p>
            <a:endParaRPr lang="en-US" sz="2000" dirty="0"/>
          </a:p>
          <a:p>
            <a:pPr marL="285750" indent="-285750">
              <a:buFont typeface="Wingdings" panose="05000000000000000000" pitchFamily="2" charset="2"/>
              <a:buChar char="Ø"/>
            </a:pPr>
            <a:r>
              <a:rPr lang="en-US" sz="2000" dirty="0"/>
              <a:t>Parent Organization and Booster Clubs should obtain a Texas Sales Tax Permit if you intend to sell goods or taxable services in Texas by submitting the completed applications to the Texas State Comptroller’s Office.</a:t>
            </a:r>
          </a:p>
        </p:txBody>
      </p:sp>
    </p:spTree>
    <p:extLst>
      <p:ext uri="{BB962C8B-B14F-4D97-AF65-F5344CB8AC3E}">
        <p14:creationId xmlns:p14="http://schemas.microsoft.com/office/powerpoint/2010/main" val="3753742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Financial Management</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764" y="5791200"/>
            <a:ext cx="1149874" cy="1029832"/>
          </a:xfrm>
          <a:prstGeom prst="rect">
            <a:avLst/>
          </a:prstGeom>
        </p:spPr>
      </p:pic>
    </p:spTree>
    <p:extLst>
      <p:ext uri="{BB962C8B-B14F-4D97-AF65-F5344CB8AC3E}">
        <p14:creationId xmlns:p14="http://schemas.microsoft.com/office/powerpoint/2010/main" val="3366636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2412" y="698736"/>
            <a:ext cx="8283272" cy="4711464"/>
          </a:xfrm>
        </p:spPr>
        <p:txBody>
          <a:bodyPr>
            <a:noAutofit/>
          </a:bodyPr>
          <a:lstStyle/>
          <a:p>
            <a:r>
              <a:rPr lang="en-US" sz="3000" b="1" dirty="0"/>
              <a:t>The officers of the organization shall be responsible for proper administration of their funds including accounting, safeguarding and disbursement of funds in accordance with federal and state law and local policy.  </a:t>
            </a:r>
            <a:br>
              <a:rPr lang="en-US" sz="3000" b="1" dirty="0"/>
            </a:br>
            <a:br>
              <a:rPr lang="en-US" sz="3000" b="1" dirty="0"/>
            </a:br>
            <a:br>
              <a:rPr lang="en-US" sz="3000" b="1" dirty="0"/>
            </a:br>
            <a:r>
              <a:rPr lang="en-US" sz="3000" b="1" dirty="0"/>
              <a:t>Parent organizations are fully responsible for all taxes, debts, and other financial commitments incurred by the organization.  </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764" y="5791200"/>
            <a:ext cx="1149874" cy="1029832"/>
          </a:xfrm>
          <a:prstGeom prst="rect">
            <a:avLst/>
          </a:prstGeom>
        </p:spPr>
      </p:pic>
    </p:spTree>
    <p:extLst>
      <p:ext uri="{BB962C8B-B14F-4D97-AF65-F5344CB8AC3E}">
        <p14:creationId xmlns:p14="http://schemas.microsoft.com/office/powerpoint/2010/main" val="4091673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5612" y="914400"/>
            <a:ext cx="11430000" cy="4330464"/>
          </a:xfrm>
        </p:spPr>
        <p:txBody>
          <a:bodyPr>
            <a:noAutofit/>
          </a:bodyPr>
          <a:lstStyle/>
          <a:p>
            <a:r>
              <a:rPr lang="en-US" sz="3000" b="1" dirty="0"/>
              <a:t>Most of the reporting requirements of a Parent Organization and Booster Club are dependent on the financial records kept; therefore, the office of Parent Organization and Booster Club Treasurer is an extremely important and vital position that should not be taken lightly.</a:t>
            </a:r>
            <a:br>
              <a:rPr lang="en-US" sz="3000" b="1" dirty="0"/>
            </a:br>
            <a:br>
              <a:rPr lang="en-US" sz="3000" b="1" dirty="0"/>
            </a:br>
            <a:r>
              <a:rPr lang="en-US" sz="3000" b="1" dirty="0"/>
              <a:t>The Treasurer is ultimately responsible for assuring that all financial records are maintained accurately for the Parent Organization and Booster Club.</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764" y="5791200"/>
            <a:ext cx="1149874" cy="1029832"/>
          </a:xfrm>
          <a:prstGeom prst="rect">
            <a:avLst/>
          </a:prstGeom>
        </p:spPr>
      </p:pic>
    </p:spTree>
    <p:extLst>
      <p:ext uri="{BB962C8B-B14F-4D97-AF65-F5344CB8AC3E}">
        <p14:creationId xmlns:p14="http://schemas.microsoft.com/office/powerpoint/2010/main" val="3100176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Booster Clubs and Parent Organizations</a:t>
            </a:r>
          </a:p>
        </p:txBody>
      </p:sp>
      <p:sp>
        <p:nvSpPr>
          <p:cNvPr id="14" name="Content Placeholder 13"/>
          <p:cNvSpPr>
            <a:spLocks noGrp="1"/>
          </p:cNvSpPr>
          <p:nvPr>
            <p:ph idx="1"/>
          </p:nvPr>
        </p:nvSpPr>
        <p:spPr/>
        <p:txBody>
          <a:bodyPr>
            <a:normAutofit/>
          </a:bodyPr>
          <a:lstStyle/>
          <a:p>
            <a:r>
              <a:rPr lang="en-US" dirty="0"/>
              <a:t>General Information</a:t>
            </a:r>
          </a:p>
          <a:p>
            <a:r>
              <a:rPr lang="en-US" dirty="0"/>
              <a:t>Organization Guidelines</a:t>
            </a:r>
          </a:p>
          <a:p>
            <a:r>
              <a:rPr lang="en-US" dirty="0"/>
              <a:t>UIL Booster Club Guidelines</a:t>
            </a:r>
          </a:p>
          <a:p>
            <a:r>
              <a:rPr lang="en-US" dirty="0"/>
              <a:t>Getting Started</a:t>
            </a:r>
          </a:p>
          <a:p>
            <a:r>
              <a:rPr lang="en-US"/>
              <a:t>Federal and </a:t>
            </a:r>
            <a:r>
              <a:rPr lang="en-US" dirty="0"/>
              <a:t>State Tax Information</a:t>
            </a:r>
          </a:p>
          <a:p>
            <a:r>
              <a:rPr lang="en-US" dirty="0"/>
              <a:t>Accounting and Financial Management Guidelines</a:t>
            </a:r>
          </a:p>
          <a:p>
            <a:r>
              <a:rPr lang="en-US" dirty="0"/>
              <a:t>Fundraising Guidelines</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8012" y="778102"/>
            <a:ext cx="609600" cy="545961"/>
          </a:xfrm>
          <a:prstGeom prst="rect">
            <a:avLst/>
          </a:prstGeom>
        </p:spPr>
      </p:pic>
    </p:spTree>
    <p:extLst>
      <p:ext uri="{BB962C8B-B14F-4D97-AF65-F5344CB8AC3E}">
        <p14:creationId xmlns:p14="http://schemas.microsoft.com/office/powerpoint/2010/main" val="1720426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3"/>
          <p:cNvSpPr txBox="1">
            <a:spLocks/>
          </p:cNvSpPr>
          <p:nvPr/>
        </p:nvSpPr>
        <p:spPr>
          <a:xfrm>
            <a:off x="1065212" y="1524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buNone/>
            </a:pPr>
            <a:endParaRPr lang="en-US" dirty="0"/>
          </a:p>
        </p:txBody>
      </p:sp>
      <p:sp>
        <p:nvSpPr>
          <p:cNvPr id="3" name="Content Placeholder 13"/>
          <p:cNvSpPr txBox="1">
            <a:spLocks/>
          </p:cNvSpPr>
          <p:nvPr/>
        </p:nvSpPr>
        <p:spPr>
          <a:xfrm>
            <a:off x="1044008" y="1524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buNone/>
            </a:pPr>
            <a:endParaRPr lang="en-US" dirty="0"/>
          </a:p>
        </p:txBody>
      </p:sp>
      <p:sp>
        <p:nvSpPr>
          <p:cNvPr id="4" name="Content Placeholder 13"/>
          <p:cNvSpPr txBox="1">
            <a:spLocks/>
          </p:cNvSpPr>
          <p:nvPr/>
        </p:nvSpPr>
        <p:spPr>
          <a:xfrm>
            <a:off x="1022804" y="1524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lgn="ctr">
              <a:buNone/>
            </a:pPr>
            <a:endParaRPr lang="en-US" dirty="0"/>
          </a:p>
          <a:p>
            <a:pPr marL="0" indent="0" algn="ctr">
              <a:buNone/>
            </a:pPr>
            <a:r>
              <a:rPr lang="en-US" b="1" dirty="0"/>
              <a:t>Bank Account</a:t>
            </a:r>
            <a:endParaRPr lang="en-US" dirty="0"/>
          </a:p>
        </p:txBody>
      </p:sp>
      <p:sp>
        <p:nvSpPr>
          <p:cNvPr id="21" name="Rectangle 21"/>
          <p:cNvSpPr>
            <a:spLocks noChangeArrowheads="1"/>
          </p:cNvSpPr>
          <p:nvPr/>
        </p:nvSpPr>
        <p:spPr bwMode="auto">
          <a:xfrm>
            <a:off x="0" y="0"/>
            <a:ext cx="121888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2" name="Rectangle 26"/>
          <p:cNvSpPr>
            <a:spLocks noChangeArrowheads="1"/>
          </p:cNvSpPr>
          <p:nvPr/>
        </p:nvSpPr>
        <p:spPr bwMode="auto">
          <a:xfrm>
            <a:off x="0" y="457200"/>
            <a:ext cx="121888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4"/>
          <p:cNvSpPr/>
          <p:nvPr/>
        </p:nvSpPr>
        <p:spPr>
          <a:xfrm>
            <a:off x="1270312" y="1882050"/>
            <a:ext cx="9372600" cy="4585871"/>
          </a:xfrm>
          <a:prstGeom prst="rect">
            <a:avLst/>
          </a:prstGeom>
        </p:spPr>
        <p:txBody>
          <a:bodyPr wrap="square">
            <a:spAutoFit/>
          </a:bodyPr>
          <a:lstStyle/>
          <a:p>
            <a:pPr marL="285750" indent="-285750">
              <a:buFont typeface="Wingdings" panose="05000000000000000000" pitchFamily="2" charset="2"/>
              <a:buChar char="Ø"/>
            </a:pPr>
            <a:r>
              <a:rPr lang="en-US" sz="2000" dirty="0"/>
              <a:t>Each Parent Organization or Booster Club must have its own bank account with its own employer identification number.</a:t>
            </a:r>
          </a:p>
          <a:p>
            <a:endParaRPr lang="en-US" sz="1600" dirty="0"/>
          </a:p>
          <a:p>
            <a:pPr marL="342900" indent="-342900">
              <a:buFont typeface="Wingdings" panose="05000000000000000000" pitchFamily="2" charset="2"/>
              <a:buChar char="Ø"/>
            </a:pPr>
            <a:r>
              <a:rPr lang="en-US" sz="2000" dirty="0"/>
              <a:t>The financial records for the Parent Organizations and Booster Clubs must be balanced monthly. This includes a monthly bank reconciliation and review of outstanding checks and deposits in transit.  Review the reconciled bank statements and canceled checks to determine that:</a:t>
            </a:r>
          </a:p>
          <a:p>
            <a:pPr marL="342900" indent="-342900">
              <a:buFont typeface="Wingdings" panose="05000000000000000000" pitchFamily="2" charset="2"/>
              <a:buChar char="Ø"/>
            </a:pPr>
            <a:endParaRPr lang="en-US" sz="2000" dirty="0"/>
          </a:p>
          <a:p>
            <a:pPr marL="914400" lvl="1" indent="-457200">
              <a:buFont typeface="+mj-lt"/>
              <a:buAutoNum type="arabicPeriod"/>
            </a:pPr>
            <a:r>
              <a:rPr lang="en-US" sz="1600" dirty="0"/>
              <a:t>Disbursements have been properly documented with an invoice or receipt,</a:t>
            </a:r>
          </a:p>
          <a:p>
            <a:pPr marL="914400" lvl="1" indent="-457200">
              <a:buFont typeface="+mj-lt"/>
              <a:buAutoNum type="arabicPeriod"/>
            </a:pPr>
            <a:r>
              <a:rPr lang="en-US" sz="1600" dirty="0"/>
              <a:t>Disbursements have been properly approved,</a:t>
            </a:r>
          </a:p>
          <a:p>
            <a:pPr marL="914400" lvl="1" indent="-457200">
              <a:buFont typeface="+mj-lt"/>
              <a:buAutoNum type="arabicPeriod"/>
            </a:pPr>
            <a:r>
              <a:rPr lang="en-US" sz="1600" dirty="0"/>
              <a:t>Checks have been properly signed,</a:t>
            </a:r>
          </a:p>
          <a:p>
            <a:pPr marL="914400" lvl="1" indent="-457200">
              <a:buFont typeface="+mj-lt"/>
              <a:buAutoNum type="arabicPeriod"/>
            </a:pPr>
            <a:r>
              <a:rPr lang="en-US" sz="1600" dirty="0"/>
              <a:t>Checks have been deposited or cashed by the payee indicated and that no information on the face of the check has been altered, and</a:t>
            </a:r>
          </a:p>
          <a:p>
            <a:pPr marL="914400" lvl="1" indent="-457200">
              <a:buFont typeface="+mj-lt"/>
              <a:buAutoNum type="arabicPeriod"/>
            </a:pPr>
            <a:r>
              <a:rPr lang="en-US" sz="1600" dirty="0"/>
              <a:t>Compare cash receipts and deposits to the bank statement, and</a:t>
            </a:r>
          </a:p>
          <a:p>
            <a:pPr marL="914400" lvl="1" indent="-457200">
              <a:buFont typeface="+mj-lt"/>
              <a:buAutoNum type="arabicPeriod"/>
            </a:pPr>
            <a:r>
              <a:rPr lang="en-US" sz="1600" dirty="0"/>
              <a:t>Checks have been accounted for in the proper sequence (no missing checks).</a:t>
            </a:r>
            <a:r>
              <a:rPr lang="en-US" sz="2000" dirty="0"/>
              <a:t>	</a:t>
            </a:r>
          </a:p>
          <a:p>
            <a:r>
              <a:rPr lang="en-US" sz="2000" dirty="0"/>
              <a:t>	</a:t>
            </a:r>
            <a:r>
              <a:rPr lang="en-US" sz="1600" dirty="0"/>
              <a:t>	</a:t>
            </a:r>
          </a:p>
        </p:txBody>
      </p:sp>
    </p:spTree>
    <p:extLst>
      <p:ext uri="{BB962C8B-B14F-4D97-AF65-F5344CB8AC3E}">
        <p14:creationId xmlns:p14="http://schemas.microsoft.com/office/powerpoint/2010/main" val="6322180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3"/>
          <p:cNvSpPr txBox="1">
            <a:spLocks/>
          </p:cNvSpPr>
          <p:nvPr/>
        </p:nvSpPr>
        <p:spPr>
          <a:xfrm>
            <a:off x="1065212" y="1524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buNone/>
            </a:pPr>
            <a:endParaRPr lang="en-US" dirty="0"/>
          </a:p>
        </p:txBody>
      </p:sp>
      <p:sp>
        <p:nvSpPr>
          <p:cNvPr id="3" name="Content Placeholder 13"/>
          <p:cNvSpPr txBox="1">
            <a:spLocks/>
          </p:cNvSpPr>
          <p:nvPr/>
        </p:nvSpPr>
        <p:spPr>
          <a:xfrm>
            <a:off x="1044008" y="1524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buNone/>
            </a:pPr>
            <a:endParaRPr lang="en-US" dirty="0"/>
          </a:p>
        </p:txBody>
      </p:sp>
      <p:sp>
        <p:nvSpPr>
          <p:cNvPr id="4" name="Content Placeholder 13"/>
          <p:cNvSpPr txBox="1">
            <a:spLocks/>
          </p:cNvSpPr>
          <p:nvPr/>
        </p:nvSpPr>
        <p:spPr>
          <a:xfrm>
            <a:off x="1022804" y="1524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lgn="ctr">
              <a:buNone/>
            </a:pPr>
            <a:endParaRPr lang="en-US" dirty="0"/>
          </a:p>
          <a:p>
            <a:pPr marL="0" indent="0" algn="ctr">
              <a:buNone/>
            </a:pPr>
            <a:r>
              <a:rPr lang="en-US" b="1" dirty="0"/>
              <a:t>Receipts and Disbursements</a:t>
            </a:r>
            <a:endParaRPr lang="en-US" dirty="0"/>
          </a:p>
        </p:txBody>
      </p:sp>
      <p:sp>
        <p:nvSpPr>
          <p:cNvPr id="21" name="Rectangle 21"/>
          <p:cNvSpPr>
            <a:spLocks noChangeArrowheads="1"/>
          </p:cNvSpPr>
          <p:nvPr/>
        </p:nvSpPr>
        <p:spPr bwMode="auto">
          <a:xfrm>
            <a:off x="0" y="0"/>
            <a:ext cx="121888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2" name="Rectangle 26"/>
          <p:cNvSpPr>
            <a:spLocks noChangeArrowheads="1"/>
          </p:cNvSpPr>
          <p:nvPr/>
        </p:nvSpPr>
        <p:spPr bwMode="auto">
          <a:xfrm>
            <a:off x="0" y="457200"/>
            <a:ext cx="121888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4"/>
          <p:cNvSpPr/>
          <p:nvPr/>
        </p:nvSpPr>
        <p:spPr>
          <a:xfrm>
            <a:off x="1270312" y="1882050"/>
            <a:ext cx="9372600" cy="3724096"/>
          </a:xfrm>
          <a:prstGeom prst="rect">
            <a:avLst/>
          </a:prstGeom>
        </p:spPr>
        <p:txBody>
          <a:bodyPr wrap="square">
            <a:spAutoFit/>
          </a:bodyPr>
          <a:lstStyle/>
          <a:p>
            <a:pPr marL="285750" indent="-285750">
              <a:buFont typeface="Wingdings" panose="05000000000000000000" pitchFamily="2" charset="2"/>
              <a:buChar char="Ø"/>
            </a:pPr>
            <a:r>
              <a:rPr lang="en-US" sz="2000" dirty="0"/>
              <a:t>Cash receipts should be issued for all money received. </a:t>
            </a:r>
          </a:p>
          <a:p>
            <a:endParaRPr lang="en-US" sz="2000" dirty="0"/>
          </a:p>
          <a:p>
            <a:pPr marL="342900" indent="-342900">
              <a:buFont typeface="Wingdings" panose="05000000000000000000" pitchFamily="2" charset="2"/>
              <a:buChar char="Ø"/>
            </a:pPr>
            <a:r>
              <a:rPr lang="en-US" sz="2000" dirty="0"/>
              <a:t>All disbursements should be made by pre-numbered checks from the organization’s bank account. </a:t>
            </a:r>
          </a:p>
          <a:p>
            <a:pPr marL="342900" indent="-342900">
              <a:buFont typeface="Wingdings" panose="05000000000000000000" pitchFamily="2" charset="2"/>
              <a:buChar char="Ø"/>
            </a:pPr>
            <a:endParaRPr lang="en-US" sz="2000" dirty="0"/>
          </a:p>
          <a:p>
            <a:pPr marL="342900" indent="-342900">
              <a:buFont typeface="Wingdings" panose="05000000000000000000" pitchFamily="2" charset="2"/>
              <a:buChar char="Ø"/>
            </a:pPr>
            <a:r>
              <a:rPr lang="en-US" sz="2000" dirty="0"/>
              <a:t>Original invoices should be provided as support for all payments made by check. </a:t>
            </a:r>
          </a:p>
          <a:p>
            <a:pPr marL="342900" indent="-342900">
              <a:buFont typeface="Wingdings" panose="05000000000000000000" pitchFamily="2" charset="2"/>
              <a:buChar char="Ø"/>
            </a:pPr>
            <a:endParaRPr lang="en-US" sz="2000" dirty="0"/>
          </a:p>
          <a:p>
            <a:pPr marL="342900" indent="-342900">
              <a:buFont typeface="Wingdings" panose="05000000000000000000" pitchFamily="2" charset="2"/>
              <a:buChar char="Ø"/>
            </a:pPr>
            <a:r>
              <a:rPr lang="en-US" sz="2000" dirty="0"/>
              <a:t>It is required that parent organizations submit records to be audited annually by an Audit Committee composed of at least three qualified members of the organization who are not signatories on the organization’s bank account. 	</a:t>
            </a:r>
            <a:r>
              <a:rPr lang="en-US" sz="1600" dirty="0"/>
              <a:t>	</a:t>
            </a:r>
          </a:p>
        </p:txBody>
      </p:sp>
    </p:spTree>
    <p:extLst>
      <p:ext uri="{BB962C8B-B14F-4D97-AF65-F5344CB8AC3E}">
        <p14:creationId xmlns:p14="http://schemas.microsoft.com/office/powerpoint/2010/main" val="3779250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3"/>
          <p:cNvSpPr txBox="1">
            <a:spLocks/>
          </p:cNvSpPr>
          <p:nvPr/>
        </p:nvSpPr>
        <p:spPr>
          <a:xfrm>
            <a:off x="1065212" y="1524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buNone/>
            </a:pPr>
            <a:endParaRPr lang="en-US" dirty="0"/>
          </a:p>
        </p:txBody>
      </p:sp>
      <p:sp>
        <p:nvSpPr>
          <p:cNvPr id="3" name="Content Placeholder 13"/>
          <p:cNvSpPr txBox="1">
            <a:spLocks/>
          </p:cNvSpPr>
          <p:nvPr/>
        </p:nvSpPr>
        <p:spPr>
          <a:xfrm>
            <a:off x="1044008" y="1524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buNone/>
            </a:pPr>
            <a:endParaRPr lang="en-US" dirty="0"/>
          </a:p>
        </p:txBody>
      </p:sp>
      <p:sp>
        <p:nvSpPr>
          <p:cNvPr id="4" name="Content Placeholder 13"/>
          <p:cNvSpPr txBox="1">
            <a:spLocks/>
          </p:cNvSpPr>
          <p:nvPr/>
        </p:nvSpPr>
        <p:spPr>
          <a:xfrm>
            <a:off x="1022804" y="1524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lgn="ctr">
              <a:buNone/>
            </a:pPr>
            <a:endParaRPr lang="en-US" dirty="0"/>
          </a:p>
          <a:p>
            <a:pPr marL="0" indent="0" algn="ctr">
              <a:buNone/>
            </a:pPr>
            <a:r>
              <a:rPr lang="en-US" b="1" dirty="0"/>
              <a:t>FUNDRAISING GUIDELINES</a:t>
            </a:r>
            <a:endParaRPr lang="en-US" dirty="0"/>
          </a:p>
        </p:txBody>
      </p:sp>
      <p:sp>
        <p:nvSpPr>
          <p:cNvPr id="21" name="Rectangle 21"/>
          <p:cNvSpPr>
            <a:spLocks noChangeArrowheads="1"/>
          </p:cNvSpPr>
          <p:nvPr/>
        </p:nvSpPr>
        <p:spPr bwMode="auto">
          <a:xfrm>
            <a:off x="0" y="0"/>
            <a:ext cx="121888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2" name="Rectangle 26"/>
          <p:cNvSpPr>
            <a:spLocks noChangeArrowheads="1"/>
          </p:cNvSpPr>
          <p:nvPr/>
        </p:nvSpPr>
        <p:spPr bwMode="auto">
          <a:xfrm>
            <a:off x="0" y="457200"/>
            <a:ext cx="121888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4"/>
          <p:cNvSpPr/>
          <p:nvPr/>
        </p:nvSpPr>
        <p:spPr>
          <a:xfrm>
            <a:off x="1270312" y="1676400"/>
            <a:ext cx="9372600" cy="4985980"/>
          </a:xfrm>
          <a:prstGeom prst="rect">
            <a:avLst/>
          </a:prstGeom>
        </p:spPr>
        <p:txBody>
          <a:bodyPr wrap="square">
            <a:spAutoFit/>
          </a:bodyPr>
          <a:lstStyle/>
          <a:p>
            <a:pPr marL="285750" indent="-285750">
              <a:buFont typeface="Wingdings" panose="05000000000000000000" pitchFamily="2" charset="2"/>
              <a:buChar char="Ø"/>
            </a:pPr>
            <a:r>
              <a:rPr lang="en-US" sz="2000" dirty="0"/>
              <a:t>Parent Organizations and Booster Clubs should conduct fundraising activities to benefit the entire student group and activities. </a:t>
            </a:r>
          </a:p>
          <a:p>
            <a:endParaRPr lang="en-US" sz="2000" dirty="0"/>
          </a:p>
          <a:p>
            <a:pPr marL="342900" indent="-342900">
              <a:buFont typeface="Wingdings" panose="05000000000000000000" pitchFamily="2" charset="2"/>
              <a:buChar char="Ø"/>
            </a:pPr>
            <a:r>
              <a:rPr lang="en-US" sz="2000" dirty="0"/>
              <a:t>Before any fund-raising activity occurs, Parent Organizations and Booster Clubs should decide whether a fund-raiser is a Parent Organization or Booster Club fund-raiser (money is deposited directly into the Parent Organizations and Booster Clubs bank account) or whether it is a school fund-raiser (money is deposited directly into the District’s student activity fund account for that student group).</a:t>
            </a:r>
          </a:p>
          <a:p>
            <a:pPr marL="342900" indent="-342900">
              <a:buFont typeface="Wingdings" panose="05000000000000000000" pitchFamily="2" charset="2"/>
              <a:buChar char="Ø"/>
            </a:pPr>
            <a:endParaRPr lang="en-US" sz="2000" dirty="0"/>
          </a:p>
          <a:p>
            <a:pPr marL="342900" indent="-342900">
              <a:buFont typeface="Wingdings" panose="05000000000000000000" pitchFamily="2" charset="2"/>
              <a:buChar char="Ø"/>
            </a:pPr>
            <a:r>
              <a:rPr lang="en-US" sz="2000" dirty="0"/>
              <a:t>All fundraising activities require prior approval from the principal or the designated liaison. This provides the campus with knowledge of the activities planned.</a:t>
            </a:r>
            <a:endParaRPr lang="en-US" dirty="0"/>
          </a:p>
          <a:p>
            <a:pPr marL="342900" indent="-342900">
              <a:buFont typeface="Wingdings" panose="05000000000000000000" pitchFamily="2" charset="2"/>
              <a:buChar char="Ø"/>
            </a:pPr>
            <a:endParaRPr lang="en-US" dirty="0"/>
          </a:p>
          <a:p>
            <a:pPr marL="342900" indent="-342900">
              <a:buFont typeface="Wingdings" panose="05000000000000000000" pitchFamily="2" charset="2"/>
              <a:buChar char="Ø"/>
            </a:pPr>
            <a:r>
              <a:rPr lang="en-US" sz="2000" dirty="0"/>
              <a:t>The Booster Club fundraising form must be submitted and approved prior to your fundraiser beginning.</a:t>
            </a:r>
          </a:p>
        </p:txBody>
      </p:sp>
    </p:spTree>
    <p:extLst>
      <p:ext uri="{BB962C8B-B14F-4D97-AF65-F5344CB8AC3E}">
        <p14:creationId xmlns:p14="http://schemas.microsoft.com/office/powerpoint/2010/main" val="585334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3"/>
          <p:cNvSpPr txBox="1">
            <a:spLocks/>
          </p:cNvSpPr>
          <p:nvPr/>
        </p:nvSpPr>
        <p:spPr>
          <a:xfrm>
            <a:off x="1065212" y="1524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buNone/>
            </a:pPr>
            <a:endParaRPr lang="en-US" dirty="0"/>
          </a:p>
        </p:txBody>
      </p:sp>
      <p:sp>
        <p:nvSpPr>
          <p:cNvPr id="3" name="Content Placeholder 13"/>
          <p:cNvSpPr txBox="1">
            <a:spLocks/>
          </p:cNvSpPr>
          <p:nvPr/>
        </p:nvSpPr>
        <p:spPr>
          <a:xfrm>
            <a:off x="1044008" y="1524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buNone/>
            </a:pPr>
            <a:endParaRPr lang="en-US" dirty="0"/>
          </a:p>
        </p:txBody>
      </p:sp>
      <p:sp>
        <p:nvSpPr>
          <p:cNvPr id="4" name="Content Placeholder 13"/>
          <p:cNvSpPr txBox="1">
            <a:spLocks/>
          </p:cNvSpPr>
          <p:nvPr/>
        </p:nvSpPr>
        <p:spPr>
          <a:xfrm>
            <a:off x="1022804" y="-2286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lgn="ctr">
              <a:buNone/>
            </a:pPr>
            <a:endParaRPr lang="en-US" dirty="0"/>
          </a:p>
          <a:p>
            <a:pPr marL="0" indent="0" algn="ctr">
              <a:buNone/>
            </a:pPr>
            <a:r>
              <a:rPr lang="en-US" b="1" dirty="0"/>
              <a:t>FUNDRAISING GUIDELINES FAQ</a:t>
            </a:r>
            <a:endParaRPr lang="en-US" dirty="0"/>
          </a:p>
        </p:txBody>
      </p:sp>
      <p:sp>
        <p:nvSpPr>
          <p:cNvPr id="21" name="Rectangle 21"/>
          <p:cNvSpPr>
            <a:spLocks noChangeArrowheads="1"/>
          </p:cNvSpPr>
          <p:nvPr/>
        </p:nvSpPr>
        <p:spPr bwMode="auto">
          <a:xfrm>
            <a:off x="0" y="0"/>
            <a:ext cx="121888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2" name="Rectangle 26"/>
          <p:cNvSpPr>
            <a:spLocks noChangeArrowheads="1"/>
          </p:cNvSpPr>
          <p:nvPr/>
        </p:nvSpPr>
        <p:spPr bwMode="auto">
          <a:xfrm>
            <a:off x="0" y="457200"/>
            <a:ext cx="121888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4"/>
          <p:cNvSpPr/>
          <p:nvPr/>
        </p:nvSpPr>
        <p:spPr>
          <a:xfrm>
            <a:off x="1065211" y="1026378"/>
            <a:ext cx="9740393" cy="5755422"/>
          </a:xfrm>
          <a:prstGeom prst="rect">
            <a:avLst/>
          </a:prstGeom>
        </p:spPr>
        <p:txBody>
          <a:bodyPr wrap="square">
            <a:spAutoFit/>
          </a:bodyPr>
          <a:lstStyle/>
          <a:p>
            <a:pPr marL="285750" indent="-285750">
              <a:buFont typeface="Wingdings" panose="05000000000000000000" pitchFamily="2" charset="2"/>
              <a:buChar char="Ø"/>
            </a:pPr>
            <a:r>
              <a:rPr lang="en-US" sz="1600" b="1" dirty="0"/>
              <a:t>Can a booster raise money through charitable raffles?</a:t>
            </a:r>
          </a:p>
          <a:p>
            <a:pPr marL="742950" lvl="1" indent="-285750">
              <a:buFont typeface="Wingdings" panose="05000000000000000000" pitchFamily="2" charset="2"/>
              <a:buChar char="Ø"/>
            </a:pPr>
            <a:r>
              <a:rPr lang="en-US" sz="1600" dirty="0"/>
              <a:t>Under the state Charitable Raffle Enabling Act, only a “qualified nonprofit organization” may conduct raffles to benefit a district or a specific school.  A booster club must therefore meet the requirements of the Act to qualify to hold raffles.  The Texas Lottery Commission (TLC) is the agency that monitors charitable raffles.</a:t>
            </a:r>
          </a:p>
          <a:p>
            <a:pPr marL="742950" lvl="1" indent="-285750">
              <a:buFont typeface="Wingdings" panose="05000000000000000000" pitchFamily="2" charset="2"/>
              <a:buChar char="Ø"/>
            </a:pPr>
            <a:r>
              <a:rPr lang="en-US" sz="1600" dirty="0"/>
              <a:t>The Charitable Raffle Enabling Act (CREA) defines a raffle as </a:t>
            </a:r>
            <a:r>
              <a:rPr lang="en-US" sz="1600" b="1" dirty="0">
                <a:solidFill>
                  <a:srgbClr val="FF0000"/>
                </a:solidFill>
              </a:rPr>
              <a:t>“the award of one or more prizes by chance at a single occasion among a single pool or group of persons who have paid or promised a thing of value for a ticket that represents a chance to win a prize.”</a:t>
            </a:r>
            <a:endParaRPr lang="en-US" sz="1600" dirty="0">
              <a:solidFill>
                <a:srgbClr val="FF0000"/>
              </a:solidFill>
            </a:endParaRPr>
          </a:p>
          <a:p>
            <a:pPr marL="742950" lvl="1" indent="-285750">
              <a:buFont typeface="Wingdings" panose="05000000000000000000" pitchFamily="2" charset="2"/>
              <a:buChar char="Ø"/>
            </a:pPr>
            <a:r>
              <a:rPr lang="en-US" sz="1600" dirty="0"/>
              <a:t>Additionally, the organizations allowed to conduct a raffle are:</a:t>
            </a:r>
          </a:p>
          <a:p>
            <a:pPr marL="1200150" lvl="2" indent="-285750">
              <a:buFont typeface="Wingdings" panose="05000000000000000000" pitchFamily="2" charset="2"/>
              <a:buChar char="Ø"/>
            </a:pPr>
            <a:r>
              <a:rPr lang="en-US" sz="1600" dirty="0"/>
              <a:t>a qualified religious society that has been in existence in Texas for at least 10 years;</a:t>
            </a:r>
          </a:p>
          <a:p>
            <a:pPr marL="1200150" lvl="2" indent="-285750">
              <a:buFont typeface="Wingdings" panose="05000000000000000000" pitchFamily="2" charset="2"/>
              <a:buChar char="Ø"/>
            </a:pPr>
            <a:r>
              <a:rPr lang="en-US" sz="1600" dirty="0"/>
              <a:t>a qualified volunteer fire department that operates firefighting equipment, provides fire-fighting services and that does not pay its members other than nominal compensation;</a:t>
            </a:r>
          </a:p>
          <a:p>
            <a:pPr marL="1200150" lvl="2" indent="-285750">
              <a:buFont typeface="Wingdings" panose="05000000000000000000" pitchFamily="2" charset="2"/>
              <a:buChar char="Ø"/>
            </a:pPr>
            <a:r>
              <a:rPr lang="en-US" sz="1600" dirty="0"/>
              <a:t>a qualified volunteer emergency medical service that does not pay its members other than nominal compensation;</a:t>
            </a:r>
          </a:p>
          <a:p>
            <a:pPr marL="1200150" lvl="2" indent="-285750">
              <a:buFont typeface="Wingdings" panose="05000000000000000000" pitchFamily="2" charset="2"/>
              <a:buChar char="Ø"/>
            </a:pPr>
            <a:r>
              <a:rPr lang="en-US" sz="1600" b="1" dirty="0">
                <a:solidFill>
                  <a:srgbClr val="FF0000"/>
                </a:solidFill>
              </a:rPr>
              <a:t>or a qualified 501(c) tax-exempt, nonprofit organization that has been in existence for at least three years may hold raffles in Texas</a:t>
            </a:r>
          </a:p>
          <a:p>
            <a:pPr marL="1200150" lvl="2" indent="-285750">
              <a:buFont typeface="Wingdings" panose="05000000000000000000" pitchFamily="2" charset="2"/>
              <a:buChar char="Ø"/>
            </a:pPr>
            <a:r>
              <a:rPr lang="en-US" sz="1600" dirty="0"/>
              <a:t>Individuals and for-profit businesses may not hold raffles.</a:t>
            </a:r>
          </a:p>
          <a:p>
            <a:pPr marL="742950" lvl="1" indent="-285750">
              <a:buFont typeface="Wingdings" panose="05000000000000000000" pitchFamily="2" charset="2"/>
              <a:buChar char="Ø"/>
            </a:pPr>
            <a:r>
              <a:rPr lang="en-US" sz="1600" dirty="0"/>
              <a:t>Additional information can be found at: </a:t>
            </a:r>
            <a:r>
              <a:rPr lang="en-US" sz="1600" u="sng" dirty="0">
                <a:solidFill>
                  <a:srgbClr val="0000FF"/>
                </a:solidFill>
                <a:hlinkClick r:id="rId3"/>
              </a:rPr>
              <a:t>https://www.texasattorneygeneral.gov/divisions/charitable-trusts/charitable-raffles-and-casinopoker-nights</a:t>
            </a:r>
            <a:endParaRPr lang="en-US" sz="1600" dirty="0">
              <a:solidFill>
                <a:srgbClr val="0000FF"/>
              </a:solidFill>
            </a:endParaRPr>
          </a:p>
          <a:p>
            <a:pPr marL="742950" lvl="1" indent="-285750">
              <a:buFont typeface="Wingdings" panose="05000000000000000000" pitchFamily="2" charset="2"/>
              <a:buChar char="Ø"/>
            </a:pPr>
            <a:r>
              <a:rPr lang="en-US" sz="1600" dirty="0"/>
              <a:t>The District accounting office must have a copy of the IRS letter designating your Booster club as a current 501(c) tax-exempt organization for the past three years in order for raffle to be approved.</a:t>
            </a:r>
          </a:p>
          <a:p>
            <a:pPr marL="742950" lvl="1" indent="-285750">
              <a:buFont typeface="Wingdings" panose="05000000000000000000" pitchFamily="2" charset="2"/>
              <a:buChar char="Ø"/>
            </a:pPr>
            <a:endParaRPr lang="en-US" sz="1600" dirty="0"/>
          </a:p>
        </p:txBody>
      </p:sp>
    </p:spTree>
    <p:extLst>
      <p:ext uri="{BB962C8B-B14F-4D97-AF65-F5344CB8AC3E}">
        <p14:creationId xmlns:p14="http://schemas.microsoft.com/office/powerpoint/2010/main" val="1680846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3"/>
          <p:cNvSpPr txBox="1">
            <a:spLocks/>
          </p:cNvSpPr>
          <p:nvPr/>
        </p:nvSpPr>
        <p:spPr>
          <a:xfrm>
            <a:off x="1065212" y="1524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buNone/>
            </a:pPr>
            <a:endParaRPr lang="en-US" dirty="0"/>
          </a:p>
        </p:txBody>
      </p:sp>
      <p:sp>
        <p:nvSpPr>
          <p:cNvPr id="3" name="Content Placeholder 13"/>
          <p:cNvSpPr txBox="1">
            <a:spLocks/>
          </p:cNvSpPr>
          <p:nvPr/>
        </p:nvSpPr>
        <p:spPr>
          <a:xfrm>
            <a:off x="1044008" y="1524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buNone/>
            </a:pPr>
            <a:endParaRPr lang="en-US" dirty="0"/>
          </a:p>
        </p:txBody>
      </p:sp>
      <p:sp>
        <p:nvSpPr>
          <p:cNvPr id="4" name="Content Placeholder 13"/>
          <p:cNvSpPr txBox="1">
            <a:spLocks/>
          </p:cNvSpPr>
          <p:nvPr/>
        </p:nvSpPr>
        <p:spPr>
          <a:xfrm>
            <a:off x="1022804" y="-2286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lgn="ctr">
              <a:buNone/>
            </a:pPr>
            <a:endParaRPr lang="en-US" dirty="0"/>
          </a:p>
          <a:p>
            <a:pPr marL="0" indent="0" algn="ctr">
              <a:buNone/>
            </a:pPr>
            <a:r>
              <a:rPr lang="en-US" b="1" dirty="0"/>
              <a:t>FUNDRAISING GUIDELINES FAQ Continued</a:t>
            </a:r>
            <a:endParaRPr lang="en-US" dirty="0"/>
          </a:p>
        </p:txBody>
      </p:sp>
      <p:sp>
        <p:nvSpPr>
          <p:cNvPr id="21" name="Rectangle 21"/>
          <p:cNvSpPr>
            <a:spLocks noChangeArrowheads="1"/>
          </p:cNvSpPr>
          <p:nvPr/>
        </p:nvSpPr>
        <p:spPr bwMode="auto">
          <a:xfrm>
            <a:off x="0" y="0"/>
            <a:ext cx="121888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2" name="Rectangle 26"/>
          <p:cNvSpPr>
            <a:spLocks noChangeArrowheads="1"/>
          </p:cNvSpPr>
          <p:nvPr/>
        </p:nvSpPr>
        <p:spPr bwMode="auto">
          <a:xfrm>
            <a:off x="0" y="457200"/>
            <a:ext cx="121888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4"/>
          <p:cNvSpPr/>
          <p:nvPr/>
        </p:nvSpPr>
        <p:spPr>
          <a:xfrm>
            <a:off x="1227904" y="1084957"/>
            <a:ext cx="9372600" cy="5940088"/>
          </a:xfrm>
          <a:prstGeom prst="rect">
            <a:avLst/>
          </a:prstGeom>
        </p:spPr>
        <p:txBody>
          <a:bodyPr wrap="square">
            <a:spAutoFit/>
          </a:bodyPr>
          <a:lstStyle/>
          <a:p>
            <a:pPr marL="285750" indent="-285750">
              <a:buFont typeface="Wingdings" panose="05000000000000000000" pitchFamily="2" charset="2"/>
              <a:buChar char="Ø"/>
            </a:pPr>
            <a:r>
              <a:rPr lang="en-US" sz="2400" dirty="0"/>
              <a:t>May a booster club hold a bingo fundraiser?</a:t>
            </a:r>
          </a:p>
          <a:p>
            <a:pPr marL="742950" lvl="1" indent="-285750">
              <a:buFont typeface="Wingdings" panose="05000000000000000000" pitchFamily="2" charset="2"/>
              <a:buChar char="Ø"/>
            </a:pPr>
            <a:r>
              <a:rPr lang="en-US" sz="2400" dirty="0"/>
              <a:t>Probably not.  The Bingo Enabling Act (BEA) imposes numerous restrictions on bingo operations.  The Texas Lottery Commission (TLC) is responsible for licensing and administrative enforcement of the BEA.</a:t>
            </a:r>
          </a:p>
          <a:p>
            <a:pPr marL="742950" lvl="1" indent="-285750">
              <a:buFont typeface="Wingdings" panose="05000000000000000000" pitchFamily="2" charset="2"/>
              <a:buChar char="Ø"/>
            </a:pPr>
            <a:r>
              <a:rPr lang="en-US" sz="2400" dirty="0"/>
              <a:t>TLC issues one-year bingo operator licenses and temporary bingo licenses (for a one-time “bingo occasion.”</a:t>
            </a:r>
          </a:p>
          <a:p>
            <a:pPr marL="742950" lvl="1" indent="-285750">
              <a:buFont typeface="Wingdings" panose="05000000000000000000" pitchFamily="2" charset="2"/>
              <a:buChar char="Ø"/>
            </a:pPr>
            <a:r>
              <a:rPr lang="en-US" sz="2400" dirty="0"/>
              <a:t>Numerous restrictions exist on who can operate bingo.</a:t>
            </a:r>
          </a:p>
          <a:p>
            <a:pPr marL="742950" lvl="1" indent="-285750">
              <a:buFont typeface="Wingdings" panose="05000000000000000000" pitchFamily="2" charset="2"/>
              <a:buChar char="Ø"/>
            </a:pPr>
            <a:r>
              <a:rPr lang="en-US" sz="2400" dirty="0"/>
              <a:t>School districts and campuses do not qualify to hold bingo fundraisers, and it is also unlikely that a booster club would be considered a qualified entity under the state law.</a:t>
            </a:r>
          </a:p>
          <a:p>
            <a:pPr marL="742950" lvl="1" indent="-285750">
              <a:buFont typeface="Wingdings" panose="05000000000000000000" pitchFamily="2" charset="2"/>
              <a:buChar char="Ø"/>
            </a:pPr>
            <a:endParaRPr lang="en-US" sz="2000" dirty="0"/>
          </a:p>
          <a:p>
            <a:pPr marL="742950" lvl="1" indent="-285750">
              <a:buFont typeface="Wingdings" panose="05000000000000000000" pitchFamily="2" charset="2"/>
              <a:buChar char="Ø"/>
            </a:pPr>
            <a:endParaRPr lang="en-US" sz="2000" dirty="0"/>
          </a:p>
          <a:p>
            <a:pPr marL="0" lvl="1"/>
            <a:r>
              <a:rPr lang="en-US" sz="2000" b="1" dirty="0"/>
              <a:t>*Click </a:t>
            </a:r>
            <a:r>
              <a:rPr lang="en-US" sz="2000" b="1" dirty="0">
                <a:hlinkClick r:id="rId3"/>
              </a:rPr>
              <a:t>here</a:t>
            </a:r>
            <a:r>
              <a:rPr lang="en-US" sz="2000" b="1" dirty="0"/>
              <a:t> to see the document titled TASB Common Booster Club Questions on the SFDR-CISD Accounting website for further information.*</a:t>
            </a:r>
          </a:p>
          <a:p>
            <a:pPr lvl="1"/>
            <a:endParaRPr lang="en-US" sz="2000" dirty="0"/>
          </a:p>
          <a:p>
            <a:pPr marL="742950" lvl="1" indent="-285750">
              <a:buFont typeface="Wingdings" panose="05000000000000000000" pitchFamily="2" charset="2"/>
              <a:buChar char="Ø"/>
            </a:pPr>
            <a:endParaRPr lang="en-US" sz="1600" dirty="0"/>
          </a:p>
        </p:txBody>
      </p:sp>
    </p:spTree>
    <p:extLst>
      <p:ext uri="{BB962C8B-B14F-4D97-AF65-F5344CB8AC3E}">
        <p14:creationId xmlns:p14="http://schemas.microsoft.com/office/powerpoint/2010/main" val="1585135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5212" y="5181600"/>
            <a:ext cx="3293422" cy="1371600"/>
          </a:xfrm>
        </p:spPr>
        <p:txBody>
          <a:bodyPr/>
          <a:lstStyle/>
          <a:p>
            <a:r>
              <a:rPr lang="en-US" dirty="0"/>
              <a:t>Questions?</a:t>
            </a:r>
          </a:p>
        </p:txBody>
      </p:sp>
      <p:sp>
        <p:nvSpPr>
          <p:cNvPr id="3" name="Title 12"/>
          <p:cNvSpPr txBox="1">
            <a:spLocks/>
          </p:cNvSpPr>
          <p:nvPr/>
        </p:nvSpPr>
        <p:spPr bwMode="white">
          <a:xfrm>
            <a:off x="5027612" y="177800"/>
            <a:ext cx="6348625" cy="1239837"/>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2800" b="0" kern="1200" cap="all" baseline="0">
                <a:solidFill>
                  <a:schemeClr val="bg1"/>
                </a:solidFill>
                <a:latin typeface="+mj-lt"/>
                <a:ea typeface="+mj-ea"/>
                <a:cs typeface="+mj-cs"/>
              </a:defRPr>
            </a:lvl1pPr>
          </a:lstStyle>
          <a:p>
            <a:r>
              <a:rPr lang="en-US" dirty="0">
                <a:solidFill>
                  <a:schemeClr val="tx1">
                    <a:lumMod val="75000"/>
                  </a:schemeClr>
                </a:solidFill>
              </a:rPr>
              <a:t>Primary Contact Information</a:t>
            </a:r>
          </a:p>
        </p:txBody>
      </p:sp>
      <p:sp>
        <p:nvSpPr>
          <p:cNvPr id="4" name="Content Placeholder 13"/>
          <p:cNvSpPr>
            <a:spLocks noGrp="1"/>
          </p:cNvSpPr>
          <p:nvPr>
            <p:ph idx="1"/>
          </p:nvPr>
        </p:nvSpPr>
        <p:spPr>
          <a:xfrm>
            <a:off x="5027612" y="1600200"/>
            <a:ext cx="6348625" cy="5257800"/>
          </a:xfrm>
        </p:spPr>
        <p:txBody>
          <a:bodyPr>
            <a:noAutofit/>
          </a:bodyPr>
          <a:lstStyle/>
          <a:p>
            <a:r>
              <a:rPr lang="en-US" sz="1600" dirty="0"/>
              <a:t>Comptroller – Gilbert Sanchez</a:t>
            </a:r>
          </a:p>
          <a:p>
            <a:pPr marL="365760" lvl="1" indent="0">
              <a:buNone/>
            </a:pPr>
            <a:r>
              <a:rPr lang="en-US" sz="1600" dirty="0"/>
              <a:t>	830-778-4050  gilbert.sanchez@sfdr-cisd.org</a:t>
            </a:r>
          </a:p>
          <a:p>
            <a:r>
              <a:rPr lang="en-US" sz="1600" dirty="0"/>
              <a:t>Accounts Payable Activity Funds Clerk – Isela Valdez</a:t>
            </a:r>
          </a:p>
          <a:p>
            <a:pPr marL="365760" lvl="1" indent="0">
              <a:buNone/>
            </a:pPr>
            <a:r>
              <a:rPr lang="en-US" sz="1600" dirty="0"/>
              <a:t>	830-778-4025  isela.valdez@sfdr-cisd.org </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9334" y="1524000"/>
            <a:ext cx="3125177" cy="2798922"/>
          </a:xfrm>
          <a:prstGeom prst="rect">
            <a:avLst/>
          </a:prstGeom>
        </p:spPr>
      </p:pic>
    </p:spTree>
    <p:extLst>
      <p:ext uri="{BB962C8B-B14F-4D97-AF65-F5344CB8AC3E}">
        <p14:creationId xmlns:p14="http://schemas.microsoft.com/office/powerpoint/2010/main" val="40696760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Information</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764" y="5791200"/>
            <a:ext cx="1149874" cy="1029832"/>
          </a:xfrm>
          <a:prstGeom prst="rect">
            <a:avLst/>
          </a:prstGeom>
        </p:spPr>
      </p:pic>
    </p:spTree>
    <p:extLst>
      <p:ext uri="{BB962C8B-B14F-4D97-AF65-F5344CB8AC3E}">
        <p14:creationId xmlns:p14="http://schemas.microsoft.com/office/powerpoint/2010/main" val="352090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3"/>
          <p:cNvSpPr txBox="1">
            <a:spLocks/>
          </p:cNvSpPr>
          <p:nvPr/>
        </p:nvSpPr>
        <p:spPr>
          <a:xfrm>
            <a:off x="989012" y="914400"/>
            <a:ext cx="9782801" cy="3581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lgn="ctr">
              <a:buNone/>
            </a:pPr>
            <a:r>
              <a:rPr lang="en-US" dirty="0"/>
              <a:t>The Board recognizes the valuable services performed by Booster Clubs and Parent Organizations to support and enhance the educational progress of all San Felipe Del Rio CISD students. </a:t>
            </a:r>
          </a:p>
          <a:p>
            <a:pPr marL="0" indent="0" algn="ctr">
              <a:buNone/>
            </a:pPr>
            <a:endParaRPr lang="en-US" dirty="0"/>
          </a:p>
          <a:p>
            <a:pPr marL="0" indent="0" algn="ctr">
              <a:buNone/>
            </a:pPr>
            <a:r>
              <a:rPr lang="en-US" dirty="0"/>
              <a:t>District-affiliated school-support or booster organizations shall organize and function in a way that is consistent with the District’s goals, philosophy, and objectives, within adopted Board policies, in accordance with applicable UIL guidelines and the District’s Booster Club and Parent Organization Guidelines.</a:t>
            </a:r>
          </a:p>
        </p:txBody>
      </p:sp>
    </p:spTree>
    <p:extLst>
      <p:ext uri="{BB962C8B-B14F-4D97-AF65-F5344CB8AC3E}">
        <p14:creationId xmlns:p14="http://schemas.microsoft.com/office/powerpoint/2010/main" val="4022862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3"/>
          <p:cNvSpPr txBox="1">
            <a:spLocks/>
          </p:cNvSpPr>
          <p:nvPr/>
        </p:nvSpPr>
        <p:spPr>
          <a:xfrm>
            <a:off x="1065212" y="158496"/>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buNone/>
            </a:pPr>
            <a:endParaRPr lang="en-US" dirty="0"/>
          </a:p>
        </p:txBody>
      </p:sp>
      <p:sp>
        <p:nvSpPr>
          <p:cNvPr id="3" name="Content Placeholder 13"/>
          <p:cNvSpPr txBox="1">
            <a:spLocks/>
          </p:cNvSpPr>
          <p:nvPr/>
        </p:nvSpPr>
        <p:spPr>
          <a:xfrm>
            <a:off x="1044008" y="1524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buNone/>
            </a:pPr>
            <a:endParaRPr lang="en-US" dirty="0"/>
          </a:p>
        </p:txBody>
      </p:sp>
      <p:sp>
        <p:nvSpPr>
          <p:cNvPr id="4" name="Content Placeholder 13"/>
          <p:cNvSpPr txBox="1">
            <a:spLocks/>
          </p:cNvSpPr>
          <p:nvPr/>
        </p:nvSpPr>
        <p:spPr>
          <a:xfrm>
            <a:off x="912812" y="152400"/>
            <a:ext cx="10058400"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buNone/>
            </a:pPr>
            <a:endParaRPr lang="en-US" b="1" dirty="0"/>
          </a:p>
          <a:p>
            <a:pPr marL="0" indent="0">
              <a:buNone/>
            </a:pPr>
            <a:r>
              <a:rPr lang="en-US" b="1" dirty="0"/>
              <a:t>The School District has Board Policies that must be followed by Booster Clubs and Parent Organizations:</a:t>
            </a:r>
          </a:p>
          <a:p>
            <a:pPr marL="0" indent="0">
              <a:buNone/>
            </a:pPr>
            <a:endParaRPr lang="en-US" b="1" dirty="0"/>
          </a:p>
          <a:p>
            <a:pPr marL="365760" lvl="1" indent="0">
              <a:buNone/>
            </a:pPr>
            <a:r>
              <a:rPr lang="en-US" sz="2000" b="1" dirty="0"/>
              <a:t>District Board Policy GE (Local) – Relations with Parent Organizations</a:t>
            </a:r>
          </a:p>
          <a:p>
            <a:pPr marL="365760" lvl="1" indent="0">
              <a:buNone/>
            </a:pPr>
            <a:r>
              <a:rPr lang="en-US" sz="2000" b="1" dirty="0"/>
              <a:t>District Board Policy CDC (Local) – Other Revenues-Grants from Private Sources</a:t>
            </a:r>
          </a:p>
          <a:p>
            <a:pPr marL="365760" lvl="1" indent="0">
              <a:buNone/>
            </a:pPr>
            <a:r>
              <a:rPr lang="en-US" sz="2000" b="1" dirty="0"/>
              <a:t>District Board Policy GKG (Legal) – Community Relations-School Volunteer Program</a:t>
            </a:r>
          </a:p>
          <a:p>
            <a:pPr marL="365760" lvl="1" indent="0">
              <a:buNone/>
            </a:pPr>
            <a:endParaRPr lang="en-US" sz="2000" b="1" dirty="0"/>
          </a:p>
          <a:p>
            <a:pPr marL="0" indent="0" algn="ctr">
              <a:buNone/>
            </a:pPr>
            <a:r>
              <a:rPr lang="en-US" b="1" dirty="0"/>
              <a:t>Booster Clubs and Parent Organizations are a separate entity from the school District, even though they generally exist solely to support activities of the school or student groups.</a:t>
            </a:r>
          </a:p>
          <a:p>
            <a:pPr marL="0" indent="0">
              <a:buNone/>
            </a:pPr>
            <a:r>
              <a:rPr lang="en-US" dirty="0"/>
              <a:t>Click </a:t>
            </a:r>
            <a:r>
              <a:rPr lang="en-US" dirty="0">
                <a:hlinkClick r:id="rId3"/>
              </a:rPr>
              <a:t>here</a:t>
            </a:r>
            <a:r>
              <a:rPr lang="en-US" dirty="0"/>
              <a:t> for the Volunteer Background Form.</a:t>
            </a:r>
          </a:p>
        </p:txBody>
      </p:sp>
    </p:spTree>
    <p:extLst>
      <p:ext uri="{BB962C8B-B14F-4D97-AF65-F5344CB8AC3E}">
        <p14:creationId xmlns:p14="http://schemas.microsoft.com/office/powerpoint/2010/main" val="12030478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8612" y="1600201"/>
            <a:ext cx="9067800" cy="2654064"/>
          </a:xfrm>
        </p:spPr>
        <p:txBody>
          <a:bodyPr>
            <a:normAutofit/>
          </a:bodyPr>
          <a:lstStyle/>
          <a:p>
            <a:r>
              <a:rPr lang="en-US" dirty="0"/>
              <a:t>Organization Guidelines</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764" y="5791200"/>
            <a:ext cx="1149874" cy="1029832"/>
          </a:xfrm>
          <a:prstGeom prst="rect">
            <a:avLst/>
          </a:prstGeom>
        </p:spPr>
      </p:pic>
    </p:spTree>
    <p:extLst>
      <p:ext uri="{BB962C8B-B14F-4D97-AF65-F5344CB8AC3E}">
        <p14:creationId xmlns:p14="http://schemas.microsoft.com/office/powerpoint/2010/main" val="993758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3"/>
          <p:cNvSpPr txBox="1">
            <a:spLocks/>
          </p:cNvSpPr>
          <p:nvPr/>
        </p:nvSpPr>
        <p:spPr>
          <a:xfrm>
            <a:off x="1065212" y="1524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buNone/>
            </a:pPr>
            <a:endParaRPr lang="en-US" dirty="0"/>
          </a:p>
        </p:txBody>
      </p:sp>
      <p:sp>
        <p:nvSpPr>
          <p:cNvPr id="3" name="Content Placeholder 13"/>
          <p:cNvSpPr txBox="1">
            <a:spLocks/>
          </p:cNvSpPr>
          <p:nvPr/>
        </p:nvSpPr>
        <p:spPr>
          <a:xfrm>
            <a:off x="1044008" y="1524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buNone/>
            </a:pPr>
            <a:endParaRPr lang="en-US" dirty="0"/>
          </a:p>
        </p:txBody>
      </p:sp>
      <p:sp>
        <p:nvSpPr>
          <p:cNvPr id="4" name="Content Placeholder 13"/>
          <p:cNvSpPr txBox="1">
            <a:spLocks/>
          </p:cNvSpPr>
          <p:nvPr/>
        </p:nvSpPr>
        <p:spPr>
          <a:xfrm>
            <a:off x="1022804" y="1066800"/>
            <a:ext cx="9782801" cy="57912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buNone/>
            </a:pPr>
            <a:endParaRPr lang="en-US" sz="900" b="1" dirty="0"/>
          </a:p>
          <a:p>
            <a:pPr marL="0" indent="0" algn="ctr">
              <a:buNone/>
            </a:pPr>
            <a:r>
              <a:rPr lang="en-US" sz="4400" b="1" dirty="0"/>
              <a:t>Each organization shall operate under a constitution and/or by-laws.  An organization’s bylaws provide the rules for how to operate.  </a:t>
            </a:r>
            <a:endParaRPr lang="en-US" sz="4400" dirty="0"/>
          </a:p>
          <a:p>
            <a:pPr marL="0" indent="0">
              <a:buNone/>
            </a:pPr>
            <a:endParaRPr lang="en-US" sz="800" b="1" i="1" dirty="0"/>
          </a:p>
          <a:p>
            <a:pPr marL="0" indent="0">
              <a:buNone/>
            </a:pPr>
            <a:endParaRPr lang="en-US" sz="800" b="1" i="1" dirty="0"/>
          </a:p>
          <a:p>
            <a:pPr marL="0" indent="0">
              <a:buNone/>
            </a:pPr>
            <a:endParaRPr lang="en-US" sz="800" b="1" i="1" dirty="0"/>
          </a:p>
          <a:p>
            <a:pPr marL="0" indent="0">
              <a:buNone/>
            </a:pPr>
            <a:endParaRPr lang="en-US" sz="800" b="1" i="1" dirty="0"/>
          </a:p>
          <a:p>
            <a:pPr marL="0" indent="0" algn="ctr">
              <a:buNone/>
            </a:pPr>
            <a:r>
              <a:rPr lang="en-US" sz="2500" dirty="0"/>
              <a:t>By-Laws shall be submitted annually in September to the SFDRCISD Comptroller via email at </a:t>
            </a:r>
            <a:r>
              <a:rPr lang="en-US" sz="2000" i="1" u="sng" dirty="0"/>
              <a:t>gilbert.sanchez@sfdr-cisd.org</a:t>
            </a:r>
            <a:r>
              <a:rPr lang="en-US" sz="2500" dirty="0"/>
              <a:t>.</a:t>
            </a:r>
          </a:p>
        </p:txBody>
      </p:sp>
    </p:spTree>
    <p:extLst>
      <p:ext uri="{BB962C8B-B14F-4D97-AF65-F5344CB8AC3E}">
        <p14:creationId xmlns:p14="http://schemas.microsoft.com/office/powerpoint/2010/main" val="33745812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3"/>
          <p:cNvSpPr txBox="1">
            <a:spLocks/>
          </p:cNvSpPr>
          <p:nvPr/>
        </p:nvSpPr>
        <p:spPr>
          <a:xfrm>
            <a:off x="1065212" y="1524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buNone/>
            </a:pPr>
            <a:endParaRPr lang="en-US" dirty="0"/>
          </a:p>
        </p:txBody>
      </p:sp>
      <p:sp>
        <p:nvSpPr>
          <p:cNvPr id="3" name="Content Placeholder 13"/>
          <p:cNvSpPr txBox="1">
            <a:spLocks/>
          </p:cNvSpPr>
          <p:nvPr/>
        </p:nvSpPr>
        <p:spPr>
          <a:xfrm>
            <a:off x="1044008" y="1524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buNone/>
            </a:pPr>
            <a:endParaRPr lang="en-US" dirty="0"/>
          </a:p>
        </p:txBody>
      </p:sp>
      <p:sp>
        <p:nvSpPr>
          <p:cNvPr id="4" name="Content Placeholder 13"/>
          <p:cNvSpPr txBox="1">
            <a:spLocks/>
          </p:cNvSpPr>
          <p:nvPr/>
        </p:nvSpPr>
        <p:spPr>
          <a:xfrm>
            <a:off x="1022804" y="381000"/>
            <a:ext cx="9782801" cy="64008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buNone/>
            </a:pPr>
            <a:endParaRPr lang="en-US" sz="900" b="1" dirty="0"/>
          </a:p>
          <a:p>
            <a:pPr marL="0" indent="0">
              <a:buNone/>
            </a:pPr>
            <a:r>
              <a:rPr lang="en-US" b="1" dirty="0"/>
              <a:t>The Parent Organization or Booster Club should recommend the election of the following officers on an annual basis. </a:t>
            </a:r>
            <a:endParaRPr lang="en-US" dirty="0"/>
          </a:p>
          <a:p>
            <a:r>
              <a:rPr lang="en-US" dirty="0"/>
              <a:t>President</a:t>
            </a:r>
          </a:p>
          <a:p>
            <a:r>
              <a:rPr lang="en-US" dirty="0"/>
              <a:t>Secretary</a:t>
            </a:r>
          </a:p>
          <a:p>
            <a:r>
              <a:rPr lang="en-US" dirty="0"/>
              <a:t>Treasurer</a:t>
            </a:r>
          </a:p>
          <a:p>
            <a:pPr marL="0" indent="0">
              <a:buNone/>
            </a:pPr>
            <a:endParaRPr lang="en-US" sz="800" b="1" i="1" dirty="0"/>
          </a:p>
          <a:p>
            <a:pPr marL="0" indent="0">
              <a:buNone/>
            </a:pPr>
            <a:r>
              <a:rPr lang="en-US" b="1" dirty="0"/>
              <a:t>A district employee CAN NOT be Treasurer or a Signatory (authorized signer) on the bank account.</a:t>
            </a:r>
          </a:p>
          <a:p>
            <a:pPr marL="0" indent="0">
              <a:buNone/>
            </a:pPr>
            <a:r>
              <a:rPr lang="en-US" sz="2500" dirty="0"/>
              <a:t>A current listing of officers and designated check signers for each organization shall be submitted annually to the Comptroller email at </a:t>
            </a:r>
            <a:r>
              <a:rPr lang="en-US" sz="2400" b="1" i="1" u="sng" dirty="0">
                <a:solidFill>
                  <a:srgbClr val="0070C0"/>
                </a:solidFill>
              </a:rPr>
              <a:t>gilbert.sanchez@sfdr-cisd.org</a:t>
            </a:r>
            <a:r>
              <a:rPr lang="en-US" sz="2400" i="1" u="sng" dirty="0"/>
              <a:t>, copy </a:t>
            </a:r>
            <a:r>
              <a:rPr lang="en-US" sz="2400" b="1" i="1" u="sng" dirty="0">
                <a:solidFill>
                  <a:srgbClr val="0070C0"/>
                </a:solidFill>
              </a:rPr>
              <a:t>isela.valdez@sfdr-cisd.org</a:t>
            </a:r>
            <a:r>
              <a:rPr lang="en-US" sz="2500" dirty="0"/>
              <a:t> and to the campus principal. </a:t>
            </a:r>
          </a:p>
        </p:txBody>
      </p:sp>
    </p:spTree>
    <p:extLst>
      <p:ext uri="{BB962C8B-B14F-4D97-AF65-F5344CB8AC3E}">
        <p14:creationId xmlns:p14="http://schemas.microsoft.com/office/powerpoint/2010/main" val="1226630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3"/>
          <p:cNvSpPr txBox="1">
            <a:spLocks/>
          </p:cNvSpPr>
          <p:nvPr/>
        </p:nvSpPr>
        <p:spPr>
          <a:xfrm>
            <a:off x="1065212" y="1524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buNone/>
            </a:pPr>
            <a:endParaRPr lang="en-US" dirty="0"/>
          </a:p>
        </p:txBody>
      </p:sp>
      <p:sp>
        <p:nvSpPr>
          <p:cNvPr id="3" name="Content Placeholder 13"/>
          <p:cNvSpPr txBox="1">
            <a:spLocks/>
          </p:cNvSpPr>
          <p:nvPr/>
        </p:nvSpPr>
        <p:spPr>
          <a:xfrm>
            <a:off x="1044008" y="152400"/>
            <a:ext cx="9782801" cy="66294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buNone/>
            </a:pPr>
            <a:endParaRPr lang="en-US" dirty="0"/>
          </a:p>
        </p:txBody>
      </p:sp>
      <p:sp>
        <p:nvSpPr>
          <p:cNvPr id="4" name="Content Placeholder 13"/>
          <p:cNvSpPr txBox="1">
            <a:spLocks/>
          </p:cNvSpPr>
          <p:nvPr/>
        </p:nvSpPr>
        <p:spPr>
          <a:xfrm>
            <a:off x="1022804" y="152400"/>
            <a:ext cx="9782801" cy="6705600"/>
          </a:xfrm>
          <a:prstGeom prst="rect">
            <a:avLst/>
          </a:prstGeom>
        </p:spPr>
        <p:txBody>
          <a:bodyPr/>
          <a:lst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a:lstStyle>
          <a:p>
            <a:pPr marL="0" indent="0">
              <a:buNone/>
            </a:pPr>
            <a:endParaRPr lang="en-US" sz="900" b="1" dirty="0"/>
          </a:p>
          <a:p>
            <a:pPr marL="0" indent="0">
              <a:buNone/>
            </a:pPr>
            <a:r>
              <a:rPr lang="en-US" dirty="0"/>
              <a:t>The business of the parent organization shall be conducted in an open meeting, with notification of all meetings provided to the membership and the liaison.  Minutes of all meetings should be kept in writing.</a:t>
            </a:r>
          </a:p>
          <a:p>
            <a:pPr marL="0" indent="0">
              <a:buNone/>
            </a:pPr>
            <a:endParaRPr lang="en-US" sz="1000" dirty="0"/>
          </a:p>
          <a:p>
            <a:pPr marL="0" indent="0">
              <a:buNone/>
            </a:pPr>
            <a:r>
              <a:rPr lang="en-US" dirty="0"/>
              <a:t>The minutes of the last meeting and the treasurer’s report should be reported at each regularly scheduled meeting.</a:t>
            </a:r>
          </a:p>
          <a:p>
            <a:pPr marL="0" indent="0">
              <a:buNone/>
            </a:pPr>
            <a:endParaRPr lang="en-US" sz="1000" dirty="0"/>
          </a:p>
          <a:p>
            <a:pPr marL="0" indent="0">
              <a:buNone/>
            </a:pPr>
            <a:r>
              <a:rPr lang="en-US" dirty="0"/>
              <a:t>The treasurer’s report should include a copy of the bank statement and bank reconciliation.</a:t>
            </a:r>
          </a:p>
          <a:p>
            <a:pPr marL="0" indent="0">
              <a:buNone/>
            </a:pPr>
            <a:endParaRPr lang="en-US" sz="1000" dirty="0"/>
          </a:p>
          <a:p>
            <a:pPr marL="0" indent="0">
              <a:buNone/>
            </a:pPr>
            <a:r>
              <a:rPr lang="en-US" dirty="0"/>
              <a:t>The minutes report shall be submitted to the Comptroller via email at </a:t>
            </a:r>
            <a:r>
              <a:rPr lang="en-US" dirty="0">
                <a:hlinkClick r:id="rId3"/>
              </a:rPr>
              <a:t>gilbert.sanchez@sfdr-cisd.org</a:t>
            </a:r>
            <a:r>
              <a:rPr lang="en-US" dirty="0"/>
              <a:t> and to the campus principal following the approval of the minutes.</a:t>
            </a:r>
          </a:p>
        </p:txBody>
      </p:sp>
    </p:spTree>
    <p:extLst>
      <p:ext uri="{BB962C8B-B14F-4D97-AF65-F5344CB8AC3E}">
        <p14:creationId xmlns:p14="http://schemas.microsoft.com/office/powerpoint/2010/main" val="5124566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Math 16x9">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9696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A97C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A97C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A679BFF39439544A08C001CFC3B7D60" ma:contentTypeVersion="10" ma:contentTypeDescription="Create a new document." ma:contentTypeScope="" ma:versionID="fb7d37b3277e1899087689857e0288d1">
  <xsd:schema xmlns:xsd="http://www.w3.org/2001/XMLSchema" xmlns:xs="http://www.w3.org/2001/XMLSchema" xmlns:p="http://schemas.microsoft.com/office/2006/metadata/properties" xmlns:ns3="22ff3b45-2adb-4a2e-b8af-03a1c284091b" targetNamespace="http://schemas.microsoft.com/office/2006/metadata/properties" ma:root="true" ma:fieldsID="2427d94a841df6a383f9d46788c70459" ns3:_="">
    <xsd:import namespace="22ff3b45-2adb-4a2e-b8af-03a1c284091b"/>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2ff3b45-2adb-4a2e-b8af-03a1c28409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6E91267-F2EA-46D6-B771-8F6CF3E7C377}">
  <ds:schemaRefs>
    <ds:schemaRef ds:uri="http://schemas.microsoft.com/sharepoint/v3/contenttype/forms"/>
  </ds:schemaRefs>
</ds:datastoreItem>
</file>

<file path=customXml/itemProps2.xml><?xml version="1.0" encoding="utf-8"?>
<ds:datastoreItem xmlns:ds="http://schemas.openxmlformats.org/officeDocument/2006/customXml" ds:itemID="{0A310369-9976-44DB-BFF9-7F550F0EB9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2ff3b45-2adb-4a2e-b8af-03a1c284091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41543F3-7C8A-432E-BDA9-2AC970EAEB1B}">
  <ds:schemaRefs>
    <ds:schemaRef ds:uri="http://purl.org/dc/elements/1.1/"/>
    <ds:schemaRef ds:uri="http://schemas.microsoft.com/office/2006/metadata/properties"/>
    <ds:schemaRef ds:uri="http://purl.org/dc/terms/"/>
    <ds:schemaRef ds:uri="http://schemas.openxmlformats.org/package/2006/metadata/core-properties"/>
    <ds:schemaRef ds:uri="22ff3b45-2adb-4a2e-b8af-03a1c284091b"/>
    <ds:schemaRef ds:uri="http://schemas.microsoft.com/office/2006/documentManagement/typ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Math education presentation with Pi  (widescreen)</Template>
  <TotalTime>0</TotalTime>
  <Words>2488</Words>
  <Application>Microsoft Office PowerPoint</Application>
  <PresentationFormat>Custom</PresentationFormat>
  <Paragraphs>189</Paragraphs>
  <Slides>25</Slides>
  <Notes>25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Euphemia</vt:lpstr>
      <vt:lpstr>Times New Roman</vt:lpstr>
      <vt:lpstr>Wingdings</vt:lpstr>
      <vt:lpstr>Math 16x9</vt:lpstr>
      <vt:lpstr>San Felipe Del Rio CISD</vt:lpstr>
      <vt:lpstr>Booster Clubs and Parent Organizations</vt:lpstr>
      <vt:lpstr>General Information</vt:lpstr>
      <vt:lpstr>PowerPoint Presentation</vt:lpstr>
      <vt:lpstr>PowerPoint Presentation</vt:lpstr>
      <vt:lpstr>Organization Guidelines</vt:lpstr>
      <vt:lpstr>PowerPoint Presentation</vt:lpstr>
      <vt:lpstr>PowerPoint Presentation</vt:lpstr>
      <vt:lpstr>PowerPoint Presentation</vt:lpstr>
      <vt:lpstr>PowerPoint Presentation</vt:lpstr>
      <vt:lpstr>UIL Booster Club Guidelines</vt:lpstr>
      <vt:lpstr>PowerPoint Presentation</vt:lpstr>
      <vt:lpstr>Formation</vt:lpstr>
      <vt:lpstr>PowerPoint Presentation</vt:lpstr>
      <vt:lpstr>PowerPoint Presentation</vt:lpstr>
      <vt:lpstr>PowerPoint Presentation</vt:lpstr>
      <vt:lpstr>Financial Management</vt:lpstr>
      <vt:lpstr>The officers of the organization shall be responsible for proper administration of their funds including accounting, safeguarding and disbursement of funds in accordance with federal and state law and local policy.     Parent organizations are fully responsible for all taxes, debts, and other financial commitments incurred by the organization.  </vt:lpstr>
      <vt:lpstr>Most of the reporting requirements of a Parent Organization and Booster Club are dependent on the financial records kept; therefore, the office of Parent Organization and Booster Club Treasurer is an extremely important and vital position that should not be taken lightly.  The Treasurer is ultimately responsible for assuring that all financial records are maintained accurately for the Parent Organization and Booster Club.</vt:lpstr>
      <vt:lpstr>PowerPoint Presentation</vt:lpstr>
      <vt:lpstr>PowerPoint Presentation</vt:lpstr>
      <vt:lpstr>PowerPoint Presentation</vt:lpstr>
      <vt:lpstr>PowerPoint Presentation</vt:lpstr>
      <vt:lpstr>PowerPoint Presentation</vt:lpstr>
      <vt:lpstr>Questions?</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2015-07-24T00:54:40Z</dcterms:created>
  <dcterms:modified xsi:type="dcterms:W3CDTF">2025-09-24T17:22:30Z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TC027879479991</vt:lpwstr>
  </property>
  <property fmtid="{D5CDD505-2E9C-101B-9397-08002B2CF9AE}" pid="3" name="ContentTypeId">
    <vt:lpwstr>0x0101004A679BFF39439544A08C001CFC3B7D60</vt:lpwstr>
  </property>
</Properties>
</file>