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2" r:id="rId4"/>
  </p:sldMasterIdLst>
  <p:notesMasterIdLst>
    <p:notesMasterId r:id="rId7"/>
  </p:notesMasterIdLst>
  <p:sldIdLst>
    <p:sldId id="257" r:id="rId5"/>
    <p:sldId id="258" r:id="rId6"/>
  </p:sldIdLst>
  <p:sldSz cx="7772400" cy="10058400"/>
  <p:notesSz cx="6858000" cy="9144000"/>
  <p:embeddedFontLst>
    <p:embeddedFont>
      <p:font typeface="Calibri Light" panose="020F0302020204030204" pitchFamily="34" charset="0"/>
      <p:regular r:id="rId8"/>
      <p:italic r:id="rId9"/>
    </p:embeddedFont>
    <p:embeddedFont>
      <p:font typeface="Open Sans Light" panose="020B0604020202020204" charset="0"/>
      <p:regular r:id="rId10"/>
      <p:italic r:id="rId11"/>
    </p:embeddedFont>
    <p:embeddedFont>
      <p:font typeface="Open Sans Semibold" panose="020B0604020202020204" charset="0"/>
      <p:bold r:id="rId12"/>
      <p:boldItalic r:id="rId13"/>
    </p:embeddedFont>
    <p:embeddedFont>
      <p:font typeface="Calibri" panose="020F0502020204030204"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307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43ED59-20C7-4FDF-8DCA-8A14D1AA1C8C}" name="Microsoft Office User" initials="MOU" userId="Microsoft Office User" providerId="None"/>
  <p188:author id="{629FDE64-07B5-7011-802C-459006FE8E38}" name="Caryn Cavanagh" initials="CC" userId="de4effde0088c4c0" providerId="Windows Live"/>
  <p188:author id="{C443F6A5-83BA-6F2B-6629-2E902D219AC7}" name="Jamie Molina" initials="JM" userId="e291057371343bf2" providerId="Windows Live"/>
  <p188:author id="{6CD132A6-BDAB-7D9A-FDAF-1B5C47512B95}" name="Hudson, Les" initials="HL" userId="S::Les.Hudson@tea.texas.gov::1b51e3df-f37c-4646-8151-9652bb88c0d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169"/>
    <a:srgbClr val="363534"/>
    <a:srgbClr val="FFFFFF"/>
    <a:srgbClr val="AAA9A9"/>
    <a:srgbClr val="EAEAEA"/>
    <a:srgbClr val="1A0D0D"/>
    <a:srgbClr val="5A6267"/>
    <a:srgbClr val="3864AF"/>
    <a:srgbClr val="3863AF"/>
    <a:srgbClr val="E7E3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241C24-B986-49DE-8E8E-5F962F522292}" v="3" dt="2024-07-09T16:26:35.0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19" autoAdjust="0"/>
    <p:restoredTop sz="96390"/>
  </p:normalViewPr>
  <p:slideViewPr>
    <p:cSldViewPr snapToGrid="0" snapToObjects="1">
      <p:cViewPr>
        <p:scale>
          <a:sx n="150" d="100"/>
          <a:sy n="150" d="100"/>
        </p:scale>
        <p:origin x="1530" y="108"/>
      </p:cViewPr>
      <p:guideLst>
        <p:guide orient="horz" pos="3120"/>
        <p:guide pos="3072"/>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font" Target="fonts/font9.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font" Target="fonts/font8.fntdata"/><Relationship Id="rId23" Type="http://schemas.microsoft.com/office/2015/10/relationships/revisionInfo" Target="revisionInfo.xml"/><Relationship Id="rId10" Type="http://schemas.openxmlformats.org/officeDocument/2006/relationships/font" Target="fonts/font3.fntdata"/><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yci Wyatt" userId="99dea076-51a8-43c8-9e29-279c5a373074" providerId="ADAL" clId="{A6C2714D-5349-4862-8313-0EC37361F5F3}"/>
    <pc:docChg chg="">
      <pc:chgData name="Kayci Wyatt" userId="99dea076-51a8-43c8-9e29-279c5a373074" providerId="ADAL" clId="{A6C2714D-5349-4862-8313-0EC37361F5F3}" dt="2024-06-27T21:01:16.357" v="0"/>
      <pc:docMkLst>
        <pc:docMk/>
      </pc:docMkLst>
      <pc:sldChg chg="delCm">
        <pc:chgData name="Kayci Wyatt" userId="99dea076-51a8-43c8-9e29-279c5a373074" providerId="ADAL" clId="{A6C2714D-5349-4862-8313-0EC37361F5F3}" dt="2024-06-27T21:01:16.357" v="0"/>
        <pc:sldMkLst>
          <pc:docMk/>
          <pc:sldMk cId="4075348417" sldId="257"/>
        </pc:sldMkLst>
        <pc:extLst>
          <p:ext xmlns:p="http://schemas.openxmlformats.org/presentationml/2006/main" uri="{D6D511B9-2390-475A-947B-AFAB55BFBCF1}">
            <pc226:cmChg xmlns:pc226="http://schemas.microsoft.com/office/powerpoint/2022/06/main/command" chg="del">
              <pc226:chgData name="Kayci Wyatt" userId="99dea076-51a8-43c8-9e29-279c5a373074" providerId="ADAL" clId="{A6C2714D-5349-4862-8313-0EC37361F5F3}" dt="2024-06-27T21:01:16.357" v="0"/>
              <pc2:cmMkLst xmlns:pc2="http://schemas.microsoft.com/office/powerpoint/2019/9/main/command">
                <pc:docMk/>
                <pc:sldMk cId="4075348417" sldId="257"/>
                <pc2:cmMk id="{98E30B33-511A-437A-9235-61D4B81ADF91}"/>
              </pc2:cmMkLst>
            </pc226:cmChg>
          </p:ext>
        </pc:extLst>
      </pc:sldChg>
    </pc:docChg>
  </pc:docChgLst>
  <pc:docChgLst>
    <pc:chgData name="Nikki Lazenby" userId="8bd6f834-cacf-4807-8c28-d686f3a640c1" providerId="ADAL" clId="{7C3336F9-C895-4219-819C-1C7385FC3017}"/>
    <pc:docChg chg="custSel modSld">
      <pc:chgData name="Nikki Lazenby" userId="8bd6f834-cacf-4807-8c28-d686f3a640c1" providerId="ADAL" clId="{7C3336F9-C895-4219-819C-1C7385FC3017}" dt="2024-07-01T17:27:19.640" v="291" actId="1036"/>
      <pc:docMkLst>
        <pc:docMk/>
      </pc:docMkLst>
      <pc:sldChg chg="addSp delSp modSp mod">
        <pc:chgData name="Nikki Lazenby" userId="8bd6f834-cacf-4807-8c28-d686f3a640c1" providerId="ADAL" clId="{7C3336F9-C895-4219-819C-1C7385FC3017}" dt="2024-07-01T17:25:00.195" v="88" actId="478"/>
        <pc:sldMkLst>
          <pc:docMk/>
          <pc:sldMk cId="4075348417" sldId="257"/>
        </pc:sldMkLst>
        <pc:spChg chg="add del mod">
          <ac:chgData name="Nikki Lazenby" userId="8bd6f834-cacf-4807-8c28-d686f3a640c1" providerId="ADAL" clId="{7C3336F9-C895-4219-819C-1C7385FC3017}" dt="2024-07-01T17:24:30.865" v="6" actId="478"/>
          <ac:spMkLst>
            <pc:docMk/>
            <pc:sldMk cId="4075348417" sldId="257"/>
            <ac:spMk id="2" creationId="{87901D77-AC83-BE14-8867-61F961F89D35}"/>
          </ac:spMkLst>
        </pc:spChg>
        <pc:spChg chg="add del mod">
          <ac:chgData name="Nikki Lazenby" userId="8bd6f834-cacf-4807-8c28-d686f3a640c1" providerId="ADAL" clId="{7C3336F9-C895-4219-819C-1C7385FC3017}" dt="2024-07-01T17:25:00.195" v="88" actId="478"/>
          <ac:spMkLst>
            <pc:docMk/>
            <pc:sldMk cId="4075348417" sldId="257"/>
            <ac:spMk id="5" creationId="{BAFB4E07-E71D-CC5C-B469-E0934028B75D}"/>
          </ac:spMkLst>
        </pc:spChg>
      </pc:sldChg>
      <pc:sldChg chg="modSp mod">
        <pc:chgData name="Nikki Lazenby" userId="8bd6f834-cacf-4807-8c28-d686f3a640c1" providerId="ADAL" clId="{7C3336F9-C895-4219-819C-1C7385FC3017}" dt="2024-07-01T17:25:44.362" v="101" actId="1036"/>
        <pc:sldMkLst>
          <pc:docMk/>
          <pc:sldMk cId="1341843734" sldId="258"/>
        </pc:sldMkLst>
        <pc:spChg chg="mod">
          <ac:chgData name="Nikki Lazenby" userId="8bd6f834-cacf-4807-8c28-d686f3a640c1" providerId="ADAL" clId="{7C3336F9-C895-4219-819C-1C7385FC3017}" dt="2024-07-01T17:25:44.362" v="101" actId="1036"/>
          <ac:spMkLst>
            <pc:docMk/>
            <pc:sldMk cId="1341843734" sldId="258"/>
            <ac:spMk id="46" creationId="{CD1CC55F-7DB8-C296-E272-6F5090D0BDDF}"/>
          </ac:spMkLst>
        </pc:spChg>
      </pc:sldChg>
      <pc:sldChg chg="addSp delSp modSp mod">
        <pc:chgData name="Nikki Lazenby" userId="8bd6f834-cacf-4807-8c28-d686f3a640c1" providerId="ADAL" clId="{7C3336F9-C895-4219-819C-1C7385FC3017}" dt="2024-07-01T17:26:32.910" v="152" actId="1035"/>
        <pc:sldMkLst>
          <pc:docMk/>
          <pc:sldMk cId="2540546175" sldId="260"/>
        </pc:sldMkLst>
        <pc:spChg chg="add del mod">
          <ac:chgData name="Nikki Lazenby" userId="8bd6f834-cacf-4807-8c28-d686f3a640c1" providerId="ADAL" clId="{7C3336F9-C895-4219-819C-1C7385FC3017}" dt="2024-07-01T17:26:29.547" v="148" actId="478"/>
          <ac:spMkLst>
            <pc:docMk/>
            <pc:sldMk cId="2540546175" sldId="260"/>
            <ac:spMk id="4" creationId="{C55DAB19-B2F2-F767-47DE-A84EB4BAE832}"/>
          </ac:spMkLst>
        </pc:spChg>
        <pc:spChg chg="mod">
          <ac:chgData name="Nikki Lazenby" userId="8bd6f834-cacf-4807-8c28-d686f3a640c1" providerId="ADAL" clId="{7C3336F9-C895-4219-819C-1C7385FC3017}" dt="2024-07-01T17:26:32.910" v="152" actId="1035"/>
          <ac:spMkLst>
            <pc:docMk/>
            <pc:sldMk cId="2540546175" sldId="260"/>
            <ac:spMk id="42" creationId="{75E549D4-03FC-026D-AA7D-F595ABA98352}"/>
          </ac:spMkLst>
        </pc:spChg>
        <pc:grpChg chg="mod">
          <ac:chgData name="Nikki Lazenby" userId="8bd6f834-cacf-4807-8c28-d686f3a640c1" providerId="ADAL" clId="{7C3336F9-C895-4219-819C-1C7385FC3017}" dt="2024-07-01T17:26:28.849" v="147" actId="1035"/>
          <ac:grpSpMkLst>
            <pc:docMk/>
            <pc:sldMk cId="2540546175" sldId="260"/>
            <ac:grpSpMk id="9" creationId="{0AD873AF-4136-ACCD-9335-CFD345409C83}"/>
          </ac:grpSpMkLst>
        </pc:grpChg>
        <pc:graphicFrameChg chg="mod">
          <ac:chgData name="Nikki Lazenby" userId="8bd6f834-cacf-4807-8c28-d686f3a640c1" providerId="ADAL" clId="{7C3336F9-C895-4219-819C-1C7385FC3017}" dt="2024-07-01T17:26:28.849" v="147" actId="1035"/>
          <ac:graphicFrameMkLst>
            <pc:docMk/>
            <pc:sldMk cId="2540546175" sldId="260"/>
            <ac:graphicFrameMk id="8" creationId="{9140C71F-994D-FCDD-1516-36C5FD09011D}"/>
          </ac:graphicFrameMkLst>
        </pc:graphicFrameChg>
        <pc:picChg chg="mod">
          <ac:chgData name="Nikki Lazenby" userId="8bd6f834-cacf-4807-8c28-d686f3a640c1" providerId="ADAL" clId="{7C3336F9-C895-4219-819C-1C7385FC3017}" dt="2024-07-01T17:26:28.849" v="147" actId="1035"/>
          <ac:picMkLst>
            <pc:docMk/>
            <pc:sldMk cId="2540546175" sldId="260"/>
            <ac:picMk id="2" creationId="{91E781D1-C6D9-728D-F749-903B3095801E}"/>
          </ac:picMkLst>
        </pc:picChg>
        <pc:picChg chg="mod">
          <ac:chgData name="Nikki Lazenby" userId="8bd6f834-cacf-4807-8c28-d686f3a640c1" providerId="ADAL" clId="{7C3336F9-C895-4219-819C-1C7385FC3017}" dt="2024-07-01T17:26:28.849" v="147" actId="1035"/>
          <ac:picMkLst>
            <pc:docMk/>
            <pc:sldMk cId="2540546175" sldId="260"/>
            <ac:picMk id="39" creationId="{F9AB9A97-341A-5984-4747-A8BAD80B5F3C}"/>
          </ac:picMkLst>
        </pc:picChg>
        <pc:picChg chg="mod">
          <ac:chgData name="Nikki Lazenby" userId="8bd6f834-cacf-4807-8c28-d686f3a640c1" providerId="ADAL" clId="{7C3336F9-C895-4219-819C-1C7385FC3017}" dt="2024-07-01T17:26:28.849" v="147" actId="1035"/>
          <ac:picMkLst>
            <pc:docMk/>
            <pc:sldMk cId="2540546175" sldId="260"/>
            <ac:picMk id="40" creationId="{B79B2736-8228-8590-A730-F33FCCF96161}"/>
          </ac:picMkLst>
        </pc:picChg>
      </pc:sldChg>
      <pc:sldChg chg="addSp delSp modSp mod">
        <pc:chgData name="Nikki Lazenby" userId="8bd6f834-cacf-4807-8c28-d686f3a640c1" providerId="ADAL" clId="{7C3336F9-C895-4219-819C-1C7385FC3017}" dt="2024-07-01T17:27:19.640" v="291" actId="1036"/>
        <pc:sldMkLst>
          <pc:docMk/>
          <pc:sldMk cId="2601814945" sldId="261"/>
        </pc:sldMkLst>
        <pc:spChg chg="add del mod">
          <ac:chgData name="Nikki Lazenby" userId="8bd6f834-cacf-4807-8c28-d686f3a640c1" providerId="ADAL" clId="{7C3336F9-C895-4219-819C-1C7385FC3017}" dt="2024-07-01T17:27:12.927" v="242" actId="478"/>
          <ac:spMkLst>
            <pc:docMk/>
            <pc:sldMk cId="2601814945" sldId="261"/>
            <ac:spMk id="14" creationId="{188AE81C-DBAE-F517-5EB2-D297DED8530C}"/>
          </ac:spMkLst>
        </pc:spChg>
        <pc:spChg chg="mod">
          <ac:chgData name="Nikki Lazenby" userId="8bd6f834-cacf-4807-8c28-d686f3a640c1" providerId="ADAL" clId="{7C3336F9-C895-4219-819C-1C7385FC3017}" dt="2024-07-01T17:27:19.640" v="291" actId="1036"/>
          <ac:spMkLst>
            <pc:docMk/>
            <pc:sldMk cId="2601814945" sldId="261"/>
            <ac:spMk id="42" creationId="{75E549D4-03FC-026D-AA7D-F595ABA98352}"/>
          </ac:spMkLst>
        </pc:spChg>
        <pc:grpChg chg="mod">
          <ac:chgData name="Nikki Lazenby" userId="8bd6f834-cacf-4807-8c28-d686f3a640c1" providerId="ADAL" clId="{7C3336F9-C895-4219-819C-1C7385FC3017}" dt="2024-07-01T17:27:11.594" v="241" actId="1035"/>
          <ac:grpSpMkLst>
            <pc:docMk/>
            <pc:sldMk cId="2601814945" sldId="261"/>
            <ac:grpSpMk id="4" creationId="{6291496C-1210-4F2B-5D10-1AEE8F9BDDB4}"/>
          </ac:grpSpMkLst>
        </pc:grpChg>
        <pc:graphicFrameChg chg="mod">
          <ac:chgData name="Nikki Lazenby" userId="8bd6f834-cacf-4807-8c28-d686f3a640c1" providerId="ADAL" clId="{7C3336F9-C895-4219-819C-1C7385FC3017}" dt="2024-07-01T17:27:11.594" v="241" actId="1035"/>
          <ac:graphicFrameMkLst>
            <pc:docMk/>
            <pc:sldMk cId="2601814945" sldId="261"/>
            <ac:graphicFrameMk id="2" creationId="{5776E559-779E-2020-FA43-CC8FDA30F2FF}"/>
          </ac:graphicFrameMkLst>
        </pc:graphicFrameChg>
        <pc:picChg chg="mod">
          <ac:chgData name="Nikki Lazenby" userId="8bd6f834-cacf-4807-8c28-d686f3a640c1" providerId="ADAL" clId="{7C3336F9-C895-4219-819C-1C7385FC3017}" dt="2024-07-01T17:27:11.594" v="241" actId="1035"/>
          <ac:picMkLst>
            <pc:docMk/>
            <pc:sldMk cId="2601814945" sldId="261"/>
            <ac:picMk id="10" creationId="{BED90883-BA77-DE71-C76B-0E4496C272D4}"/>
          </ac:picMkLst>
        </pc:picChg>
        <pc:picChg chg="mod">
          <ac:chgData name="Nikki Lazenby" userId="8bd6f834-cacf-4807-8c28-d686f3a640c1" providerId="ADAL" clId="{7C3336F9-C895-4219-819C-1C7385FC3017}" dt="2024-07-01T17:27:11.594" v="241" actId="1035"/>
          <ac:picMkLst>
            <pc:docMk/>
            <pc:sldMk cId="2601814945" sldId="261"/>
            <ac:picMk id="11" creationId="{D2B364D5-94B7-8CE7-A268-F62AB3DFDCFA}"/>
          </ac:picMkLst>
        </pc:picChg>
        <pc:picChg chg="mod">
          <ac:chgData name="Nikki Lazenby" userId="8bd6f834-cacf-4807-8c28-d686f3a640c1" providerId="ADAL" clId="{7C3336F9-C895-4219-819C-1C7385FC3017}" dt="2024-07-01T17:27:11.594" v="241" actId="1035"/>
          <ac:picMkLst>
            <pc:docMk/>
            <pc:sldMk cId="2601814945" sldId="261"/>
            <ac:picMk id="12" creationId="{F50A515D-C6A6-AE30-E061-1CF24FDE5063}"/>
          </ac:picMkLst>
        </pc:picChg>
        <pc:picChg chg="mod">
          <ac:chgData name="Nikki Lazenby" userId="8bd6f834-cacf-4807-8c28-d686f3a640c1" providerId="ADAL" clId="{7C3336F9-C895-4219-819C-1C7385FC3017}" dt="2024-07-01T17:27:11.594" v="241" actId="1035"/>
          <ac:picMkLst>
            <pc:docMk/>
            <pc:sldMk cId="2601814945" sldId="261"/>
            <ac:picMk id="13" creationId="{F1107359-192E-2674-14B2-0CE4BD913A0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897815-62CD-F54E-B947-D5FDC947635C}" type="datetimeFigureOut">
              <a:rPr lang="en-US" smtClean="0"/>
              <a:t>7/19/2024</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3E5DC-FC10-574E-8CB7-83653E10725E}" type="slidenum">
              <a:rPr lang="en-US" smtClean="0"/>
              <a:t>‹#›</a:t>
            </a:fld>
            <a:endParaRPr lang="en-US"/>
          </a:p>
        </p:txBody>
      </p:sp>
    </p:spTree>
    <p:extLst>
      <p:ext uri="{BB962C8B-B14F-4D97-AF65-F5344CB8AC3E}">
        <p14:creationId xmlns:p14="http://schemas.microsoft.com/office/powerpoint/2010/main" val="3609424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3E5DC-FC10-574E-8CB7-83653E10725E}" type="slidenum">
              <a:rPr lang="en-US" smtClean="0"/>
              <a:t>1</a:t>
            </a:fld>
            <a:endParaRPr lang="en-US"/>
          </a:p>
        </p:txBody>
      </p:sp>
    </p:spTree>
    <p:extLst>
      <p:ext uri="{BB962C8B-B14F-4D97-AF65-F5344CB8AC3E}">
        <p14:creationId xmlns:p14="http://schemas.microsoft.com/office/powerpoint/2010/main" val="2357702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7/19/2024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4082650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7/19/2024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2682679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7/19/2024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4263835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7/19/2024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749724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DD6EFD-2D7D-9E45-8FC4-958639C0DF70}" type="datetimeFigureOut">
              <a:rPr lang="en-US" smtClean="0"/>
              <a:t>7/19/2024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1580429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DD6EFD-2D7D-9E45-8FC4-958639C0DF70}" type="datetimeFigureOut">
              <a:rPr lang="en-US" smtClean="0"/>
              <a:t>7/19/2024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3248528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DD6EFD-2D7D-9E45-8FC4-958639C0DF70}" type="datetimeFigureOut">
              <a:rPr lang="en-US" smtClean="0"/>
              <a:t>7/19/2024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2187028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DD6EFD-2D7D-9E45-8FC4-958639C0DF70}" type="datetimeFigureOut">
              <a:rPr lang="en-US" smtClean="0"/>
              <a:t>7/19/2024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879671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DD6EFD-2D7D-9E45-8FC4-958639C0DF70}" type="datetimeFigureOut">
              <a:rPr lang="en-US" smtClean="0"/>
              <a:t>7/19/2024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1415534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5DD6EFD-2D7D-9E45-8FC4-958639C0DF70}" type="datetimeFigureOut">
              <a:rPr lang="en-US" smtClean="0"/>
              <a:t>7/19/2024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956771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5DD6EFD-2D7D-9E45-8FC4-958639C0DF70}" type="datetimeFigureOut">
              <a:rPr lang="en-US" smtClean="0"/>
              <a:t>7/19/2024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578233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5DD6EFD-2D7D-9E45-8FC4-958639C0DF70}" type="datetimeFigureOut">
              <a:rPr lang="en-US" smtClean="0"/>
              <a:t>7/19/2024</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2A89F5BB-FCA8-2B48-A843-A42D6348B3FC}" type="slidenum">
              <a:rPr lang="en-US" smtClean="0"/>
              <a:t>‹#›</a:t>
            </a:fld>
            <a:endParaRPr lang="en-US"/>
          </a:p>
        </p:txBody>
      </p:sp>
    </p:spTree>
    <p:extLst>
      <p:ext uri="{BB962C8B-B14F-4D97-AF65-F5344CB8AC3E}">
        <p14:creationId xmlns:p14="http://schemas.microsoft.com/office/powerpoint/2010/main" val="29614998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hyperlink" Target="https://tea.texas.gov/academics/college-career-and-military-prep/career-and-technical-education/programs-of-study-additional-resources" TargetMode="External"/><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FAADB7-E19B-1F45-A4BB-C1DFE973D77B}"/>
              </a:ext>
              <a:ext uri="{C183D7F6-B498-43B3-948B-1728B52AA6E4}">
                <adec:decorative xmlns:adec="http://schemas.microsoft.com/office/drawing/2017/decorative" xmlns="" val="1"/>
              </a:ext>
            </a:extLst>
          </p:cNvPr>
          <p:cNvSpPr>
            <a:spLocks noGrp="1"/>
          </p:cNvSpPr>
          <p:nvPr>
            <p:ph type="ctrTitle"/>
          </p:nvPr>
        </p:nvSpPr>
        <p:spPr>
          <a:xfrm>
            <a:off x="1001182" y="25490"/>
            <a:ext cx="5829300" cy="141335"/>
          </a:xfrm>
        </p:spPr>
        <p:txBody>
          <a:bodyPr anchor="t">
            <a:noAutofit/>
          </a:bodyPr>
          <a:lstStyle/>
          <a:p>
            <a:r>
              <a:rPr lang="en-US" sz="7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Statewide Program of Study: </a:t>
            </a:r>
            <a:r>
              <a:rPr lang="en-US" sz="700" b="1" i="1" kern="1200" dirty="0">
                <a:solidFill>
                  <a:schemeClr val="bg1"/>
                </a:solidFill>
                <a:effectLst/>
                <a:latin typeface="+mj-lt"/>
                <a:ea typeface="+mj-ea"/>
                <a:cs typeface="+mj-cs"/>
              </a:rPr>
              <a:t>Automotive and Collision Repair</a:t>
            </a:r>
            <a:r>
              <a:rPr lang="en-US" sz="700" dirty="0">
                <a:solidFill>
                  <a:schemeClr val="bg1"/>
                </a:solidFill>
              </a:rPr>
              <a:t> </a:t>
            </a:r>
            <a:r>
              <a:rPr lang="en-US" sz="7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Page 1</a:t>
            </a:r>
            <a:br>
              <a:rPr lang="en-US" sz="7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br>
            <a:endParaRPr lang="en-US" sz="700" dirty="0">
              <a:solidFill>
                <a:schemeClr val="bg1"/>
              </a:solidFill>
            </a:endParaRPr>
          </a:p>
        </p:txBody>
      </p:sp>
      <p:sp>
        <p:nvSpPr>
          <p:cNvPr id="18" name="TextBox 17">
            <a:extLst>
              <a:ext uri="{FF2B5EF4-FFF2-40B4-BE49-F238E27FC236}">
                <a16:creationId xmlns:a16="http://schemas.microsoft.com/office/drawing/2014/main" id="{3A4FF927-F432-3759-AD63-EBACED5E4BFA}"/>
              </a:ext>
            </a:extLst>
          </p:cNvPr>
          <p:cNvSpPr txBox="1"/>
          <p:nvPr/>
        </p:nvSpPr>
        <p:spPr>
          <a:xfrm>
            <a:off x="6760651" y="50463"/>
            <a:ext cx="1005997" cy="200055"/>
          </a:xfrm>
          <a:prstGeom prst="rect">
            <a:avLst/>
          </a:prstGeom>
          <a:noFill/>
        </p:spPr>
        <p:txBody>
          <a:bodyPr wrap="square">
            <a:spAutoFit/>
          </a:bodyPr>
          <a:lstStyle/>
          <a:p>
            <a:r>
              <a:rPr lang="en-US" sz="700" i="1" dirty="0"/>
              <a:t>Revised–June 2024</a:t>
            </a:r>
          </a:p>
        </p:txBody>
      </p:sp>
      <p:sp>
        <p:nvSpPr>
          <p:cNvPr id="16" name="TextBox 15">
            <a:extLst>
              <a:ext uri="{FF2B5EF4-FFF2-40B4-BE49-F238E27FC236}">
                <a16:creationId xmlns:a16="http://schemas.microsoft.com/office/drawing/2014/main" id="{4E4F06C3-1FB5-3A9B-89A1-902B7020306E}"/>
              </a:ext>
            </a:extLst>
          </p:cNvPr>
          <p:cNvSpPr txBox="1"/>
          <p:nvPr/>
        </p:nvSpPr>
        <p:spPr>
          <a:xfrm>
            <a:off x="1341728" y="223665"/>
            <a:ext cx="6369104" cy="1208023"/>
          </a:xfrm>
          <a:prstGeom prst="rect">
            <a:avLst/>
          </a:prstGeom>
          <a:noFill/>
        </p:spPr>
        <p:txBody>
          <a:bodyPr wrap="square" rtlCol="0">
            <a:spAutoFit/>
          </a:bodyPr>
          <a:lstStyle/>
          <a:p>
            <a:pPr lvl="0">
              <a:spcAft>
                <a:spcPts val="300"/>
              </a:spcAft>
              <a:defRPr/>
            </a:pPr>
            <a:r>
              <a:rPr lang="en-US" sz="2000" b="1" dirty="0">
                <a:solidFill>
                  <a:schemeClr val="tx2"/>
                </a:solidFill>
                <a:latin typeface="Calibri" panose="020F0502020204030204" pitchFamily="34" charset="0"/>
                <a:ea typeface="Open Sans Condensed Condensed" pitchFamily="2" charset="0"/>
                <a:cs typeface="Calibri" panose="020F0502020204030204" pitchFamily="34" charset="0"/>
              </a:rPr>
              <a:t>Transportation, Distribution, and Logistics Career </a:t>
            </a:r>
            <a:r>
              <a:rPr kumimoji="0" lang="en-US" sz="20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itchFamily="2" charset="0"/>
                <a:cs typeface="Calibri" panose="020F0502020204030204" pitchFamily="34" charset="0"/>
              </a:rPr>
              <a:t>Cluster</a:t>
            </a:r>
          </a:p>
          <a:p>
            <a:pPr>
              <a:lnSpc>
                <a:spcPts val="1200"/>
              </a:lnSpc>
              <a:defRPr/>
            </a:pPr>
            <a:r>
              <a:rPr lang="en-US" sz="1000" dirty="0">
                <a:solidFill>
                  <a:schemeClr val="tx2"/>
                </a:solidFill>
                <a:latin typeface="Calibri" panose="020F0502020204030204" pitchFamily="34" charset="0"/>
                <a:ea typeface="Open Sans Light" panose="020B0606030504020204" pitchFamily="34" charset="0"/>
                <a:cs typeface="Calibri" panose="020F0502020204030204" pitchFamily="34" charset="0"/>
              </a:rPr>
              <a:t>The Transportation, Distribution, and Logistics career cluster focuses on planning, management, and movement of people, materials, and goods by road, pipeline, air, rail, and water. It also includes transportation infrastructure planning and management, logistics services, and mobile equipment and facility maintenance. This career cluster includes occupations ranging from automotive mechanic, avionics technician, and automotive entrepreneur to pilots and logistics planning professionals.</a:t>
            </a:r>
          </a:p>
        </p:txBody>
      </p:sp>
      <p:sp>
        <p:nvSpPr>
          <p:cNvPr id="19" name="TextBox 18">
            <a:extLst>
              <a:ext uri="{FF2B5EF4-FFF2-40B4-BE49-F238E27FC236}">
                <a16:creationId xmlns:a16="http://schemas.microsoft.com/office/drawing/2014/main" id="{7787E97D-4DCF-F1E7-D86F-E766EBF0CFE9}"/>
              </a:ext>
            </a:extLst>
          </p:cNvPr>
          <p:cNvSpPr txBox="1"/>
          <p:nvPr/>
        </p:nvSpPr>
        <p:spPr>
          <a:xfrm>
            <a:off x="182880" y="1333535"/>
            <a:ext cx="7357536" cy="810478"/>
          </a:xfrm>
          <a:prstGeom prst="rect">
            <a:avLst/>
          </a:prstGeom>
          <a:noFill/>
        </p:spPr>
        <p:txBody>
          <a:bodyPr wrap="square" rtlCol="0">
            <a:spAutoFit/>
          </a:bodyPr>
          <a:lstStyle/>
          <a:p>
            <a:pPr marL="0" marR="0" lvl="0" indent="0" algn="l" defTabSz="914400" rtl="0" eaLnBrk="1" fontAlgn="auto" latinLnBrk="0" hangingPunct="1">
              <a:lnSpc>
                <a:spcPts val="1950"/>
              </a:lnSpc>
              <a:spcBef>
                <a:spcPts val="0"/>
              </a:spcBef>
              <a:buClrTx/>
              <a:buSzTx/>
              <a:buFontTx/>
              <a:buNone/>
              <a:tabLst/>
              <a:defRPr/>
            </a:pPr>
            <a:r>
              <a:rPr kumimoji="0" lang="en-US" sz="1600" b="1" i="1" u="none" strike="noStrike" kern="1200" cap="none" spc="0" normalizeH="0" baseline="0" noProof="0" dirty="0">
                <a:ln>
                  <a:noFill/>
                </a:ln>
                <a:solidFill>
                  <a:schemeClr val="accent5"/>
                </a:solidFill>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t>
            </a:r>
            <a:r>
              <a:rPr kumimoji="0" lang="en-US" sz="1600" b="1" i="1" u="none" strike="noStrike" kern="1200" cap="none" spc="0" normalizeH="0" baseline="0" noProof="0" dirty="0">
                <a:ln>
                  <a:noFill/>
                </a:ln>
                <a:solidFill>
                  <a:schemeClr val="tx2"/>
                </a:solidFill>
                <a:effectLst/>
                <a:uLnTx/>
                <a:uFillTx/>
                <a:latin typeface="Calibri" panose="020F0502020204030204" pitchFamily="34" charset="0"/>
                <a:ea typeface="Open Sans Semibold" panose="020B0606030504020204" pitchFamily="34" charset="0"/>
                <a:cs typeface="Calibri" panose="020F0502020204030204" pitchFamily="34" charset="0"/>
              </a:rPr>
              <a:t>Automotive and Collision Repair</a:t>
            </a:r>
          </a:p>
          <a:p>
            <a:pPr marL="0" marR="0" lvl="0" indent="0" algn="l" defTabSz="914400" rtl="0" eaLnBrk="1" fontAlgn="auto" latinLnBrk="0" hangingPunct="1">
              <a:lnSpc>
                <a:spcPts val="1150"/>
              </a:lnSpc>
              <a:spcBef>
                <a:spcPts val="0"/>
              </a:spcBef>
              <a:spcAft>
                <a:spcPts val="300"/>
              </a:spcAft>
              <a:buClrTx/>
              <a:buSzTx/>
              <a:buFontTx/>
              <a:buNone/>
              <a:tabLst/>
              <a:defRPr/>
            </a:pPr>
            <a:r>
              <a:rPr lang="en-US" sz="1000" dirty="0">
                <a:latin typeface="Calibri" panose="020F0502020204030204" pitchFamily="34" charset="0"/>
                <a:ea typeface="Open Sans Light" panose="020B0606030504020204" pitchFamily="34" charset="0"/>
                <a:cs typeface="Calibri" panose="020F0502020204030204" pitchFamily="34" charset="0"/>
                <a:sym typeface="Calibri"/>
              </a:rPr>
              <a:t>The Automotive and Collision Repair program of study focuses on the occupational and educational opportunities associated with servicing, repairing, and refinishing various types of vehicles. This program of study includes diagnosing and servicing vehicles and learning about processes, technologies, and materials used in reconstructing vehicles.</a:t>
            </a:r>
          </a:p>
        </p:txBody>
      </p:sp>
      <p:sp>
        <p:nvSpPr>
          <p:cNvPr id="22" name="Rectangle 21">
            <a:extLst>
              <a:ext uri="{FF2B5EF4-FFF2-40B4-BE49-F238E27FC236}">
                <a16:creationId xmlns:a16="http://schemas.microsoft.com/office/drawing/2014/main" id="{FFA6979F-6F7F-9049-4C51-2661D93DF53F}"/>
              </a:ext>
            </a:extLst>
          </p:cNvPr>
          <p:cNvSpPr/>
          <p:nvPr/>
        </p:nvSpPr>
        <p:spPr>
          <a:xfrm>
            <a:off x="365760" y="2066544"/>
            <a:ext cx="4166387" cy="3231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anose="020B0806030504020204" pitchFamily="34" charset="0"/>
                <a:cs typeface="Calibri" panose="020F0502020204030204" pitchFamily="34" charset="0"/>
                <a:sym typeface="Calibri"/>
              </a:rPr>
              <a:t>Secondary Courses for High School Credit</a:t>
            </a:r>
            <a:endParaRPr kumimoji="0" lang="en-US" sz="15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anose="020B0806030504020204" pitchFamily="34" charset="0"/>
              <a:cs typeface="Calibri" panose="020F0502020204030204" pitchFamily="34" charset="0"/>
            </a:endParaRPr>
          </a:p>
        </p:txBody>
      </p:sp>
      <p:graphicFrame>
        <p:nvGraphicFramePr>
          <p:cNvPr id="20" name="Table 19" descr="Principles of Health Science* &#10;Principles of Biosciences&#10;Principles of Biomedical Science (PLTW)&#10;Medical Terminology* &#10;Biotechnology I&#10;Human Body Systems (PLTW)&#10;Anatomy and Physiology+&#10;Medical Microbiology* &#10;Biotechnology II&#10;Medical Interventions (PLTW)&#10;Clinical Ethics* &#10;Quality Assurance for Biosciences&#10;Pathophysiology* &#10;Scientific Research and Design+&#10;Biomedical Innovation (PLTW)&#10;Practicum in Health Science* &#10;Practicum in Science, Technology, Engineering, and Mathematics+&#10;Practicum in Health Science/Extended Practicum in Health Science* &#10;Practicum in Science, Technology, Engineering, and Mathematics/Extended Practicum in Science, Technology, Engineering, and Mathematics+&#10;">
            <a:extLst>
              <a:ext uri="{FF2B5EF4-FFF2-40B4-BE49-F238E27FC236}">
                <a16:creationId xmlns:a16="http://schemas.microsoft.com/office/drawing/2014/main" id="{257BDDD7-AF20-89DF-95E2-9E432CCC706E}"/>
              </a:ext>
            </a:extLst>
          </p:cNvPr>
          <p:cNvGraphicFramePr>
            <a:graphicFrameLocks noGrp="1"/>
          </p:cNvGraphicFramePr>
          <p:nvPr>
            <p:extLst>
              <p:ext uri="{D42A27DB-BD31-4B8C-83A1-F6EECF244321}">
                <p14:modId xmlns:p14="http://schemas.microsoft.com/office/powerpoint/2010/main" val="462875983"/>
              </p:ext>
            </p:extLst>
          </p:nvPr>
        </p:nvGraphicFramePr>
        <p:xfrm>
          <a:off x="694944" y="2331720"/>
          <a:ext cx="3831336" cy="1165860"/>
        </p:xfrm>
        <a:graphic>
          <a:graphicData uri="http://schemas.openxmlformats.org/drawingml/2006/table">
            <a:tbl>
              <a:tblPr firstRow="1" bandRow="1">
                <a:effectLst/>
                <a:tableStyleId>{5C22544A-7EE6-4342-B048-85BDC9FD1C3A}</a:tableStyleId>
              </a:tblPr>
              <a:tblGrid>
                <a:gridCol w="585216">
                  <a:extLst>
                    <a:ext uri="{9D8B030D-6E8A-4147-A177-3AD203B41FA5}">
                      <a16:colId xmlns:a16="http://schemas.microsoft.com/office/drawing/2014/main" val="1121042528"/>
                    </a:ext>
                  </a:extLst>
                </a:gridCol>
                <a:gridCol w="3246120">
                  <a:extLst>
                    <a:ext uri="{9D8B030D-6E8A-4147-A177-3AD203B41FA5}">
                      <a16:colId xmlns:a16="http://schemas.microsoft.com/office/drawing/2014/main" val="3581201095"/>
                    </a:ext>
                  </a:extLst>
                </a:gridCol>
              </a:tblGrid>
              <a:tr h="0">
                <a:tc>
                  <a:txBody>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US" sz="950" b="1" i="0" u="none" strike="noStrike" kern="1200" cap="none" spc="0" normalizeH="0" baseline="0" noProof="0" dirty="0">
                          <a:ln>
                            <a:noFill/>
                          </a:ln>
                          <a:solidFill>
                            <a:schemeClr val="accent5"/>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1</a:t>
                      </a:r>
                      <a:endParaRPr kumimoji="0" lang="en-US" sz="950" b="0" i="0" u="none" strike="noStrike" kern="1200" cap="none" spc="0" normalizeH="0" baseline="0" noProof="0" dirty="0">
                        <a:ln>
                          <a:noFill/>
                        </a:ln>
                        <a:solidFill>
                          <a:schemeClr val="accent5"/>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000"/>
                        </a:lnSpc>
                        <a:spcBef>
                          <a:spcPts val="0"/>
                        </a:spcBef>
                        <a:spcAft>
                          <a:spcPts val="0"/>
                        </a:spcAft>
                        <a:buClrTx/>
                        <a:buSzPct val="100000"/>
                        <a:buFont typeface="Arial" panose="020B0604020202020204" pitchFamily="34" charset="0"/>
                        <a:buNone/>
                        <a:tabLst/>
                        <a:defRPr/>
                      </a:pPr>
                      <a:endParaRPr kumimoji="0" lang="en-US" sz="800" b="0" i="0" u="none" strike="noStrike" kern="1200" cap="none" spc="0" normalizeH="0" baseline="0" noProof="0" dirty="0">
                        <a:ln>
                          <a:noFill/>
                        </a:ln>
                        <a:solidFill>
                          <a:schemeClr val="tx1"/>
                        </a:solidFill>
                        <a:effectLst/>
                        <a:uLnTx/>
                        <a:uFillTx/>
                        <a:latin typeface="+mn-lt"/>
                        <a:ea typeface="Open Sans Light" panose="020B0606030504020204" pitchFamily="34" charset="0"/>
                        <a:cs typeface="Calibri" panose="020F0502020204030204" pitchFamily="34" charset="0"/>
                        <a:sym typeface="Calibri"/>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7200656"/>
                  </a:ext>
                </a:extLst>
              </a:tr>
              <a:tr h="0">
                <a:tc>
                  <a:txBody>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US" sz="950" b="1" i="0" u="none" strike="noStrike" kern="1200" cap="none" spc="0" normalizeH="0" baseline="0" noProof="0" dirty="0">
                          <a:ln>
                            <a:noFill/>
                          </a:ln>
                          <a:solidFill>
                            <a:schemeClr val="accent5"/>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2</a:t>
                      </a:r>
                      <a:endParaRPr kumimoji="0" lang="en-US" sz="950" b="0" i="0" u="none" strike="noStrike" kern="1200" cap="none" spc="0" normalizeH="0" baseline="0" noProof="0" dirty="0">
                        <a:ln>
                          <a:noFill/>
                        </a:ln>
                        <a:solidFill>
                          <a:schemeClr val="accent5"/>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000"/>
                        </a:lnSpc>
                        <a:spcBef>
                          <a:spcPts val="0"/>
                        </a:spcBef>
                        <a:spcAft>
                          <a:spcPts val="0"/>
                        </a:spcAft>
                        <a:buClrTx/>
                        <a:buSzPct val="100000"/>
                        <a:buFont typeface="Arial" panose="020B0604020202020204" pitchFamily="34" charset="0"/>
                        <a:buChar char="•"/>
                        <a:tabLst/>
                        <a:defRPr/>
                      </a:pPr>
                      <a:r>
                        <a:rPr kumimoji="0" lang="en-US" sz="800" b="0" i="0" u="none" strike="noStrike" kern="1200" cap="none" spc="0" normalizeH="0" baseline="0" noProof="0" dirty="0" smtClean="0">
                          <a:ln>
                            <a:noFill/>
                          </a:ln>
                          <a:solidFill>
                            <a:schemeClr val="tx1"/>
                          </a:solidFill>
                          <a:effectLst/>
                          <a:uLnTx/>
                          <a:uFillTx/>
                          <a:latin typeface="+mn-lt"/>
                          <a:ea typeface="Open Sans Light" panose="020B0606030504020204" pitchFamily="34" charset="0"/>
                          <a:cs typeface="Calibri" panose="020F0502020204030204" pitchFamily="34" charset="0"/>
                          <a:sym typeface="Calibri"/>
                        </a:rPr>
                        <a:t>Automotive Basics</a:t>
                      </a:r>
                      <a:endParaRPr kumimoji="0" lang="en-US" sz="800" b="0" i="0" u="none" strike="noStrike" kern="1200" cap="none" spc="0" normalizeH="0" baseline="0" noProof="0" dirty="0">
                        <a:ln>
                          <a:noFill/>
                        </a:ln>
                        <a:solidFill>
                          <a:schemeClr val="tx1"/>
                        </a:solidFill>
                        <a:effectLst/>
                        <a:uLnTx/>
                        <a:uFillTx/>
                        <a:latin typeface="+mn-lt"/>
                        <a:ea typeface="Open Sans Light" panose="020B0606030504020204" pitchFamily="34" charset="0"/>
                        <a:cs typeface="Calibri" panose="020F0502020204030204" pitchFamily="34" charset="0"/>
                        <a:sym typeface="Calibri"/>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9105854"/>
                  </a:ext>
                </a:extLst>
              </a:tr>
              <a:tr h="146665">
                <a:tc>
                  <a:txBody>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US" sz="950" b="1" i="0" u="none" strike="noStrike" kern="1200" cap="none" spc="0" normalizeH="0" baseline="0" noProof="0" dirty="0">
                          <a:ln>
                            <a:noFill/>
                          </a:ln>
                          <a:solidFill>
                            <a:schemeClr val="accent5"/>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3</a:t>
                      </a:r>
                      <a:endParaRPr kumimoji="0" lang="en-US" sz="950" b="0" i="0" u="none" strike="noStrike" kern="1200" cap="none" spc="0" normalizeH="0" baseline="0" noProof="0" dirty="0">
                        <a:ln>
                          <a:noFill/>
                        </a:ln>
                        <a:solidFill>
                          <a:schemeClr val="accent5"/>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000"/>
                        </a:lnSpc>
                        <a:spcBef>
                          <a:spcPts val="0"/>
                        </a:spcBef>
                        <a:spcAft>
                          <a:spcPts val="0"/>
                        </a:spcAft>
                        <a:buClrTx/>
                        <a:buSzPct val="100000"/>
                        <a:buFont typeface="Arial" panose="020B0604020202020204" pitchFamily="34" charset="0"/>
                        <a:buChar char="•"/>
                        <a:tabLst/>
                        <a:defRPr/>
                      </a:pPr>
                      <a:r>
                        <a:rPr kumimoji="0" lang="en-US" sz="800" b="0" i="0" u="none" strike="noStrike" kern="1200" cap="none" spc="0" normalizeH="0" baseline="0" noProof="0" dirty="0" smtClean="0">
                          <a:ln>
                            <a:noFill/>
                          </a:ln>
                          <a:solidFill>
                            <a:schemeClr val="tx1"/>
                          </a:solidFill>
                          <a:effectLst/>
                          <a:uLnTx/>
                          <a:uFillTx/>
                          <a:latin typeface="+mn-lt"/>
                          <a:ea typeface="Open Sans Light"/>
                          <a:cs typeface="Calibri"/>
                          <a:sym typeface="Calibri"/>
                        </a:rPr>
                        <a:t>Automotive </a:t>
                      </a:r>
                      <a:r>
                        <a:rPr kumimoji="0" lang="en-US" sz="800" b="0" i="0" u="none" strike="noStrike" kern="1200" cap="none" spc="0" normalizeH="0" baseline="0" noProof="0" dirty="0">
                          <a:ln>
                            <a:noFill/>
                          </a:ln>
                          <a:solidFill>
                            <a:schemeClr val="tx1"/>
                          </a:solidFill>
                          <a:effectLst/>
                          <a:uLnTx/>
                          <a:uFillTx/>
                          <a:latin typeface="+mn-lt"/>
                          <a:ea typeface="Open Sans Light"/>
                          <a:cs typeface="Calibri"/>
                          <a:sym typeface="Calibri"/>
                        </a:rPr>
                        <a:t>Technology I: Maintenance and Light </a:t>
                      </a:r>
                      <a:r>
                        <a:rPr kumimoji="0" lang="en-US" sz="800" b="0" i="0" u="none" strike="noStrike" kern="1200" cap="none" spc="0" normalizeH="0" baseline="0" noProof="0" dirty="0" smtClean="0">
                          <a:ln>
                            <a:noFill/>
                          </a:ln>
                          <a:solidFill>
                            <a:schemeClr val="tx1"/>
                          </a:solidFill>
                          <a:effectLst/>
                          <a:uLnTx/>
                          <a:uFillTx/>
                          <a:latin typeface="+mn-lt"/>
                          <a:ea typeface="Open Sans Light"/>
                          <a:cs typeface="Calibri"/>
                          <a:sym typeface="Calibri"/>
                        </a:rPr>
                        <a:t>Repair</a:t>
                      </a:r>
                      <a:endParaRPr kumimoji="0" lang="en-US" sz="800" b="0" i="0" u="none" strike="noStrike" kern="1200" cap="none" spc="0" normalizeH="0" baseline="0" noProof="0" dirty="0">
                        <a:ln>
                          <a:noFill/>
                        </a:ln>
                        <a:solidFill>
                          <a:schemeClr val="tx1"/>
                        </a:solidFill>
                        <a:effectLst/>
                        <a:uLnTx/>
                        <a:uFillTx/>
                        <a:latin typeface="+mn-lt"/>
                        <a:ea typeface="Open Sans Light"/>
                        <a:cs typeface="Calibri"/>
                        <a:sym typeface="Calibri"/>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6165707"/>
                  </a:ext>
                </a:extLst>
              </a:tr>
              <a:tr h="146665">
                <a:tc>
                  <a:txBody>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US" sz="950" b="1" i="0" u="none" strike="noStrike" kern="1200" cap="none" spc="0" normalizeH="0" baseline="0" noProof="0" dirty="0">
                          <a:ln>
                            <a:noFill/>
                          </a:ln>
                          <a:solidFill>
                            <a:schemeClr val="accent5"/>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4</a:t>
                      </a:r>
                      <a:endParaRPr kumimoji="0" lang="en-US" sz="950" b="0" i="0" u="none" strike="noStrike" kern="1200" cap="none" spc="0" normalizeH="0" baseline="0" noProof="0" dirty="0">
                        <a:ln>
                          <a:noFill/>
                        </a:ln>
                        <a:solidFill>
                          <a:schemeClr val="accent5"/>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000"/>
                        </a:lnSpc>
                        <a:spcBef>
                          <a:spcPts val="0"/>
                        </a:spcBef>
                        <a:spcAft>
                          <a:spcPts val="0"/>
                        </a:spcAft>
                        <a:buClrTx/>
                        <a:buSzPct val="100000"/>
                        <a:buFont typeface="Arial" panose="020B0604020202020204" pitchFamily="34" charset="0"/>
                        <a:buChar char="•"/>
                        <a:tabLst/>
                        <a:defRPr/>
                      </a:pPr>
                      <a:r>
                        <a:rPr kumimoji="0" lang="en-US" sz="800" b="0" i="0" u="none" strike="noStrike" kern="1200" cap="none" spc="0" normalizeH="0" baseline="0" noProof="0" dirty="0">
                          <a:ln>
                            <a:noFill/>
                          </a:ln>
                          <a:solidFill>
                            <a:schemeClr val="tx1"/>
                          </a:solidFill>
                          <a:effectLst/>
                          <a:uLnTx/>
                          <a:uFillTx/>
                          <a:latin typeface="+mn-lt"/>
                          <a:ea typeface="Open Sans Light" panose="020B0606030504020204" pitchFamily="34" charset="0"/>
                          <a:cs typeface="Calibri" panose="020F0502020204030204" pitchFamily="34" charset="0"/>
                          <a:sym typeface="Calibri"/>
                        </a:rPr>
                        <a:t>Automotive Technology II: Automotive Service</a:t>
                      </a:r>
                    </a:p>
                    <a:p>
                      <a:pPr marL="171450" marR="0" lvl="0" indent="-171450" algn="l" defTabSz="914400" rtl="0" eaLnBrk="1" fontAlgn="auto" latinLnBrk="0" hangingPunct="1">
                        <a:lnSpc>
                          <a:spcPts val="1000"/>
                        </a:lnSpc>
                        <a:spcBef>
                          <a:spcPts val="0"/>
                        </a:spcBef>
                        <a:spcAft>
                          <a:spcPts val="0"/>
                        </a:spcAft>
                        <a:buClrTx/>
                        <a:buSzPct val="100000"/>
                        <a:buFont typeface="Arial" panose="020B0604020202020204" pitchFamily="34" charset="0"/>
                        <a:buChar char="•"/>
                        <a:tabLst/>
                        <a:defRPr/>
                      </a:pPr>
                      <a:r>
                        <a:rPr kumimoji="0" lang="en-US" sz="800" b="0" i="0" u="none" strike="noStrike" kern="1200" cap="none" spc="0" normalizeH="0" baseline="0" noProof="0" dirty="0" smtClean="0">
                          <a:ln>
                            <a:noFill/>
                          </a:ln>
                          <a:solidFill>
                            <a:schemeClr val="tx1"/>
                          </a:solidFill>
                          <a:effectLst/>
                          <a:uLnTx/>
                          <a:uFillTx/>
                          <a:latin typeface="+mn-lt"/>
                          <a:ea typeface="Open Sans Light" panose="020B0606030504020204" pitchFamily="34" charset="0"/>
                          <a:cs typeface="Calibri" panose="020F0502020204030204" pitchFamily="34" charset="0"/>
                          <a:sym typeface="Calibri"/>
                        </a:rPr>
                        <a:t>Career </a:t>
                      </a:r>
                      <a:r>
                        <a:rPr kumimoji="0" lang="en-US" sz="800" b="0" i="0" u="none" strike="noStrike" kern="1200" cap="none" spc="0" normalizeH="0" baseline="0" noProof="0" dirty="0">
                          <a:ln>
                            <a:noFill/>
                          </a:ln>
                          <a:solidFill>
                            <a:schemeClr val="tx1"/>
                          </a:solidFill>
                          <a:effectLst/>
                          <a:uLnTx/>
                          <a:uFillTx/>
                          <a:latin typeface="+mn-lt"/>
                          <a:ea typeface="Open Sans Light" panose="020B0606030504020204" pitchFamily="34" charset="0"/>
                          <a:cs typeface="Calibri" panose="020F0502020204030204" pitchFamily="34" charset="0"/>
                          <a:sym typeface="Calibri"/>
                        </a:rPr>
                        <a:t>Preparation for Programs of Study + Extended Career Preparation</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3795286"/>
                  </a:ext>
                </a:extLst>
              </a:tr>
            </a:tbl>
          </a:graphicData>
        </a:graphic>
      </p:graphicFrame>
      <p:sp>
        <p:nvSpPr>
          <p:cNvPr id="25" name="Rectangle 24">
            <a:extLst>
              <a:ext uri="{FF2B5EF4-FFF2-40B4-BE49-F238E27FC236}">
                <a16:creationId xmlns:a16="http://schemas.microsoft.com/office/drawing/2014/main" id="{5B9BBE91-E742-304E-6C67-CCEC4F4B784A}"/>
              </a:ext>
            </a:extLst>
          </p:cNvPr>
          <p:cNvSpPr/>
          <p:nvPr/>
        </p:nvSpPr>
        <p:spPr>
          <a:xfrm>
            <a:off x="223741" y="6087805"/>
            <a:ext cx="4210735" cy="276999"/>
          </a:xfrm>
          <a:prstGeom prst="rect">
            <a:avLst/>
          </a:prstGeom>
        </p:spPr>
        <p:txBody>
          <a:bodyPr wrap="square">
            <a:spAutoFit/>
          </a:bodyPr>
          <a:lstStyle/>
          <a:p>
            <a:pPr lvl="0" algn="ctr">
              <a:buClr>
                <a:prstClr val="black"/>
              </a:buClr>
              <a:defRPr/>
            </a:pPr>
            <a:r>
              <a:rPr lang="en-US" sz="1200" b="1" dirty="0">
                <a:solidFill>
                  <a:schemeClr val="accent5"/>
                </a:solidFill>
                <a:latin typeface="Calibri" panose="020F0502020204030204" pitchFamily="34" charset="0"/>
                <a:ea typeface="Open Sans Condensed Condensed" panose="020B0806030504020204" pitchFamily="34" charset="0"/>
                <a:cs typeface="Calibri" panose="020F0502020204030204" pitchFamily="34" charset="0"/>
                <a:sym typeface="Calibri"/>
              </a:rPr>
              <a:t>Aligned Advanced Academic Courses </a:t>
            </a:r>
            <a:endParaRPr kumimoji="0" lang="en-US" sz="1200" b="1" i="0" u="none" strike="noStrike" kern="1200" cap="none" spc="0" normalizeH="0" baseline="0" noProof="0" dirty="0">
              <a:ln>
                <a:noFill/>
              </a:ln>
              <a:solidFill>
                <a:schemeClr val="accent5"/>
              </a:solidFill>
              <a:effectLst/>
              <a:uLnTx/>
              <a:uFillTx/>
              <a:latin typeface="Calibri" panose="020F0502020204030204" pitchFamily="34" charset="0"/>
              <a:ea typeface="Open Sans Condensed Condensed" panose="020B0806030504020204" pitchFamily="34" charset="0"/>
              <a:cs typeface="Calibri" panose="020F0502020204030204" pitchFamily="34" charset="0"/>
            </a:endParaRPr>
          </a:p>
        </p:txBody>
      </p:sp>
      <p:graphicFrame>
        <p:nvGraphicFramePr>
          <p:cNvPr id="24" name="Table 23" descr="Aligned Advanced Academic Courses">
            <a:extLst>
              <a:ext uri="{FF2B5EF4-FFF2-40B4-BE49-F238E27FC236}">
                <a16:creationId xmlns:a16="http://schemas.microsoft.com/office/drawing/2014/main" id="{4DA9AEF6-111A-CA23-62C1-ADDF6E8B65E9}"/>
              </a:ext>
            </a:extLst>
          </p:cNvPr>
          <p:cNvGraphicFramePr>
            <a:graphicFrameLocks noGrp="1"/>
          </p:cNvGraphicFramePr>
          <p:nvPr>
            <p:extLst>
              <p:ext uri="{D42A27DB-BD31-4B8C-83A1-F6EECF244321}">
                <p14:modId xmlns:p14="http://schemas.microsoft.com/office/powerpoint/2010/main" val="428405153"/>
              </p:ext>
            </p:extLst>
          </p:nvPr>
        </p:nvGraphicFramePr>
        <p:xfrm>
          <a:off x="225988" y="6343343"/>
          <a:ext cx="4206240" cy="320040"/>
        </p:xfrm>
        <a:graphic>
          <a:graphicData uri="http://schemas.openxmlformats.org/drawingml/2006/table">
            <a:tbl>
              <a:tblPr firstRow="1" bandRow="1">
                <a:effectLst/>
                <a:tableStyleId>{5C22544A-7EE6-4342-B048-85BDC9FD1C3A}</a:tableStyleId>
              </a:tblPr>
              <a:tblGrid>
                <a:gridCol w="1280160">
                  <a:extLst>
                    <a:ext uri="{9D8B030D-6E8A-4147-A177-3AD203B41FA5}">
                      <a16:colId xmlns:a16="http://schemas.microsoft.com/office/drawing/2014/main" val="3900548994"/>
                    </a:ext>
                  </a:extLst>
                </a:gridCol>
                <a:gridCol w="2926080">
                  <a:extLst>
                    <a:ext uri="{9D8B030D-6E8A-4147-A177-3AD203B41FA5}">
                      <a16:colId xmlns:a16="http://schemas.microsoft.com/office/drawing/2014/main" val="1881397732"/>
                    </a:ext>
                  </a:extLst>
                </a:gridCol>
              </a:tblGrid>
              <a:tr h="3200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Dual Credit</a:t>
                      </a:r>
                      <a:endPar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FF0000"/>
                        </a:buClr>
                        <a:buSzPts val="900"/>
                        <a:buFontTx/>
                        <a:buNone/>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Dual credit offerings will vary by local education agency.</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extLst>
                  <a:ext uri="{0D108BD9-81ED-4DB2-BD59-A6C34878D82A}">
                    <a16:rowId xmlns:a16="http://schemas.microsoft.com/office/drawing/2014/main" val="2448495746"/>
                  </a:ext>
                </a:extLst>
              </a:tr>
            </a:tbl>
          </a:graphicData>
        </a:graphic>
      </p:graphicFrame>
      <p:sp>
        <p:nvSpPr>
          <p:cNvPr id="30" name="TextBox 29">
            <a:extLst>
              <a:ext uri="{FF2B5EF4-FFF2-40B4-BE49-F238E27FC236}">
                <a16:creationId xmlns:a16="http://schemas.microsoft.com/office/drawing/2014/main" id="{7FB0F438-0FE4-7116-664C-3F78CF25D7AB}"/>
              </a:ext>
            </a:extLst>
          </p:cNvPr>
          <p:cNvSpPr txBox="1"/>
          <p:nvPr/>
        </p:nvSpPr>
        <p:spPr>
          <a:xfrm>
            <a:off x="185445" y="6604317"/>
            <a:ext cx="4287326" cy="338554"/>
          </a:xfrm>
          <a:prstGeom prst="rect">
            <a:avLst/>
          </a:prstGeom>
          <a:noFill/>
        </p:spPr>
        <p:txBody>
          <a:bodyPr wrap="square" rtlCol="0">
            <a:spAutoFit/>
          </a:bodyPr>
          <a:lstStyle/>
          <a:p>
            <a:pPr marR="0">
              <a:spcBef>
                <a:spcPts val="0"/>
              </a:spcBef>
              <a:spcAft>
                <a:spcPts val="800"/>
              </a:spcAft>
            </a:pPr>
            <a:r>
              <a:rPr lang="en-US" sz="800" i="1" kern="100" dirty="0" smtClean="0">
                <a:effectLst/>
                <a:latin typeface="Calibri" panose="020F0502020204030204" pitchFamily="34" charset="0"/>
                <a:ea typeface="Calibri" panose="020F0502020204030204" pitchFamily="34" charset="0"/>
                <a:cs typeface="Times New Roman" panose="02020603050405020304" pitchFamily="18" charset="0"/>
              </a:rPr>
              <a:t>Students who earn all of the college credits in this program of study will be eligible to graduate from Southwest Texas Junior College with a Level I certificate in Construction Science.</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9" name="Rectangle 68">
            <a:extLst>
              <a:ext uri="{FF2B5EF4-FFF2-40B4-BE49-F238E27FC236}">
                <a16:creationId xmlns:a16="http://schemas.microsoft.com/office/drawing/2014/main" id="{DF229428-C44A-C435-ECE6-859F8C7A868B}"/>
              </a:ext>
            </a:extLst>
          </p:cNvPr>
          <p:cNvSpPr/>
          <p:nvPr/>
        </p:nvSpPr>
        <p:spPr>
          <a:xfrm>
            <a:off x="232551" y="6978412"/>
            <a:ext cx="4193115"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Tx/>
              <a:buFontTx/>
              <a:buNone/>
              <a:tabLst/>
              <a:defRPr/>
            </a:pPr>
            <a:r>
              <a:rPr kumimoji="0" lang="en-US" sz="1200" b="1" i="0" u="none" strike="noStrike" kern="1200" cap="none" spc="0" normalizeH="0" baseline="0" noProof="0" dirty="0">
                <a:ln>
                  <a:noFill/>
                </a:ln>
                <a:solidFill>
                  <a:schemeClr val="accent5"/>
                </a:solidFill>
                <a:effectLst/>
                <a:uLnTx/>
                <a:uFillTx/>
                <a:latin typeface="Calibri" panose="020F0502020204030204" pitchFamily="34" charset="0"/>
                <a:ea typeface="Open Sans Condensed Condensed" panose="020B0806030504020204" pitchFamily="34" charset="0"/>
                <a:cs typeface="Calibri" panose="020F0502020204030204" pitchFamily="34" charset="0"/>
                <a:sym typeface="Calibri"/>
              </a:rPr>
              <a:t>Work-Based Learning and Expanded Learning Opportunities</a:t>
            </a:r>
            <a:endParaRPr kumimoji="0" lang="en-US" sz="1200" b="1" i="0" u="none" strike="noStrike" kern="1200" cap="none" spc="0" normalizeH="0" baseline="0" noProof="0" dirty="0">
              <a:ln>
                <a:noFill/>
              </a:ln>
              <a:solidFill>
                <a:schemeClr val="accent5"/>
              </a:solidFill>
              <a:effectLst/>
              <a:uLnTx/>
              <a:uFillTx/>
              <a:latin typeface="Calibri" panose="020F0502020204030204" pitchFamily="34" charset="0"/>
              <a:ea typeface="Open Sans Condensed Condensed" panose="020B0806030504020204" pitchFamily="34" charset="0"/>
              <a:cs typeface="Calibri" panose="020F0502020204030204" pitchFamily="34" charset="0"/>
            </a:endParaRPr>
          </a:p>
        </p:txBody>
      </p:sp>
      <p:graphicFrame>
        <p:nvGraphicFramePr>
          <p:cNvPr id="68" name="Table 67" descr="Work-Based Learning and Expanded Learning Opportunities">
            <a:extLst>
              <a:ext uri="{FF2B5EF4-FFF2-40B4-BE49-F238E27FC236}">
                <a16:creationId xmlns:a16="http://schemas.microsoft.com/office/drawing/2014/main" id="{9A6CD915-62C3-0CAA-BDDB-FF11D06D7E8A}"/>
              </a:ext>
            </a:extLst>
          </p:cNvPr>
          <p:cNvGraphicFramePr>
            <a:graphicFrameLocks noGrp="1"/>
          </p:cNvGraphicFramePr>
          <p:nvPr>
            <p:extLst>
              <p:ext uri="{D42A27DB-BD31-4B8C-83A1-F6EECF244321}">
                <p14:modId xmlns:p14="http://schemas.microsoft.com/office/powerpoint/2010/main" val="1374539756"/>
              </p:ext>
            </p:extLst>
          </p:nvPr>
        </p:nvGraphicFramePr>
        <p:xfrm>
          <a:off x="225988" y="7220791"/>
          <a:ext cx="4206240" cy="1280160"/>
        </p:xfrm>
        <a:graphic>
          <a:graphicData uri="http://schemas.openxmlformats.org/drawingml/2006/table">
            <a:tbl>
              <a:tblPr firstRow="1" bandRow="1">
                <a:effectLst/>
                <a:tableStyleId>{5C22544A-7EE6-4342-B048-85BDC9FD1C3A}</a:tableStyleId>
              </a:tblPr>
              <a:tblGrid>
                <a:gridCol w="1280160">
                  <a:extLst>
                    <a:ext uri="{9D8B030D-6E8A-4147-A177-3AD203B41FA5}">
                      <a16:colId xmlns:a16="http://schemas.microsoft.com/office/drawing/2014/main" val="3900548994"/>
                    </a:ext>
                  </a:extLst>
                </a:gridCol>
                <a:gridCol w="2926080">
                  <a:extLst>
                    <a:ext uri="{9D8B030D-6E8A-4147-A177-3AD203B41FA5}">
                      <a16:colId xmlns:a16="http://schemas.microsoft.com/office/drawing/2014/main" val="1881397732"/>
                    </a:ext>
                  </a:extLst>
                </a:gridCol>
              </a:tblGrid>
              <a:tr h="42554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Work-Based Learning Activities</a:t>
                      </a:r>
                      <a:endPar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5098"/>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Shadow an automotive technician at a car dealership</a:t>
                      </a:r>
                    </a:p>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Intern at a rental car company and assist technicians with vehicle maintenance</a:t>
                      </a:r>
                    </a:p>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Work at a local automotive repair shop and hold both customer service duties and automatic repair duties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5098"/>
                      </a:schemeClr>
                    </a:solidFill>
                  </a:tcPr>
                </a:tc>
                <a:extLst>
                  <a:ext uri="{0D108BD9-81ED-4DB2-BD59-A6C34878D82A}">
                    <a16:rowId xmlns:a16="http://schemas.microsoft.com/office/drawing/2014/main" val="2479243592"/>
                  </a:ext>
                </a:extLst>
              </a:tr>
              <a:tr h="20860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Expanded Learning Opportunities</a:t>
                      </a:r>
                      <a:endPar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Join a related automotive association and attend events</a:t>
                      </a:r>
                    </a:p>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Participate in SkillsUSA</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extLst>
                  <a:ext uri="{0D108BD9-81ED-4DB2-BD59-A6C34878D82A}">
                    <a16:rowId xmlns:a16="http://schemas.microsoft.com/office/drawing/2014/main" val="2752735340"/>
                  </a:ext>
                </a:extLst>
              </a:tr>
            </a:tbl>
          </a:graphicData>
        </a:graphic>
      </p:graphicFrame>
      <p:sp>
        <p:nvSpPr>
          <p:cNvPr id="71" name="Rectangle 70">
            <a:extLst>
              <a:ext uri="{FF2B5EF4-FFF2-40B4-BE49-F238E27FC236}">
                <a16:creationId xmlns:a16="http://schemas.microsoft.com/office/drawing/2014/main" id="{F49FF240-68FA-CE02-974F-A40A1D906BCC}"/>
              </a:ext>
            </a:extLst>
          </p:cNvPr>
          <p:cNvSpPr/>
          <p:nvPr/>
        </p:nvSpPr>
        <p:spPr>
          <a:xfrm>
            <a:off x="185001" y="8484754"/>
            <a:ext cx="428821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5"/>
                </a:solidFill>
                <a:effectLst/>
                <a:uLnTx/>
                <a:uFillTx/>
                <a:latin typeface="Calibri" panose="020F0502020204030204" pitchFamily="34" charset="0"/>
                <a:ea typeface="Open Sans Condensed Condensed" panose="020B0806030504020204" pitchFamily="34" charset="0"/>
                <a:cs typeface="Calibri" panose="020F0502020204030204" pitchFamily="34" charset="0"/>
              </a:rPr>
              <a:t>Aligned Industry-Based Certifications</a:t>
            </a:r>
          </a:p>
        </p:txBody>
      </p:sp>
      <p:sp>
        <p:nvSpPr>
          <p:cNvPr id="70" name="Google Shape;166;p1">
            <a:extLst>
              <a:ext uri="{FF2B5EF4-FFF2-40B4-BE49-F238E27FC236}">
                <a16:creationId xmlns:a16="http://schemas.microsoft.com/office/drawing/2014/main" id="{878FD017-DF00-460D-C68E-8C27DACCD890}"/>
              </a:ext>
            </a:extLst>
          </p:cNvPr>
          <p:cNvSpPr txBox="1"/>
          <p:nvPr/>
        </p:nvSpPr>
        <p:spPr>
          <a:xfrm>
            <a:off x="278327" y="8735969"/>
            <a:ext cx="4160461" cy="864951"/>
          </a:xfrm>
          <a:prstGeom prst="rect">
            <a:avLst/>
          </a:prstGeom>
          <a:noFill/>
          <a:ln>
            <a:noFill/>
          </a:ln>
        </p:spPr>
        <p:txBody>
          <a:bodyPr spcFirstLastPara="1" wrap="square" lIns="0" tIns="0" rIns="0" bIns="0" numCol="2" spcCol="18288" anchor="t" anchorCtr="0">
            <a:noAutofit/>
          </a:bodyPr>
          <a:lstStyle/>
          <a:p>
            <a:pPr marL="127000" marR="0" lvl="0" indent="-127000" algn="l" defTabSz="914400" rtl="0" eaLnBrk="1" fontAlgn="auto" latinLnBrk="0" hangingPunct="1">
              <a:spcAft>
                <a:spcPts val="0"/>
              </a:spcAft>
              <a:buSzPct val="100000"/>
              <a:buFont typeface="Arial" panose="020B0604020202020204" pitchFamily="34" charset="0"/>
              <a:buChar char="•"/>
              <a:tabLst/>
              <a:defRPr/>
            </a:pPr>
            <a:r>
              <a:rPr kumimoji="0" lang="en-US" sz="5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ASE Entry Level Automobile Maintenance and Light Repair (MR)</a:t>
            </a:r>
          </a:p>
          <a:p>
            <a:pPr marL="127000" marR="0" lvl="0" indent="-127000" algn="l" defTabSz="914400" rtl="0" eaLnBrk="1" fontAlgn="auto" latinLnBrk="0" hangingPunct="1">
              <a:spcAft>
                <a:spcPts val="0"/>
              </a:spcAft>
              <a:buSzPct val="100000"/>
              <a:buFont typeface="Arial" panose="020B0604020202020204" pitchFamily="34" charset="0"/>
              <a:buChar char="•"/>
              <a:tabLst/>
              <a:defRPr/>
            </a:pPr>
            <a:r>
              <a:rPr kumimoji="0" lang="en-US" sz="5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ASE Entry-Level Automobile Automatic Transmission/Transaxle (AT)</a:t>
            </a:r>
          </a:p>
          <a:p>
            <a:pPr marL="127000" marR="0" lvl="0" indent="-127000" algn="l" defTabSz="914400" rtl="0" eaLnBrk="1" fontAlgn="auto" latinLnBrk="0" hangingPunct="1">
              <a:spcAft>
                <a:spcPts val="0"/>
              </a:spcAft>
              <a:buSzPct val="100000"/>
              <a:buFont typeface="Arial" panose="020B0604020202020204" pitchFamily="34" charset="0"/>
              <a:buChar char="•"/>
              <a:tabLst/>
              <a:defRPr/>
            </a:pPr>
            <a:r>
              <a:rPr kumimoji="0" lang="en-US" sz="5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ASE Entry-Level Automobile Brakes (BR)</a:t>
            </a:r>
          </a:p>
          <a:p>
            <a:pPr marL="127000" marR="0" lvl="0" indent="-127000" algn="l" defTabSz="914400" rtl="0" eaLnBrk="1" fontAlgn="auto" latinLnBrk="0" hangingPunct="1">
              <a:spcAft>
                <a:spcPts val="0"/>
              </a:spcAft>
              <a:buSzPct val="100000"/>
              <a:buFont typeface="Arial" panose="020B0604020202020204" pitchFamily="34" charset="0"/>
              <a:buChar char="•"/>
              <a:tabLst/>
              <a:defRPr/>
            </a:pPr>
            <a:r>
              <a:rPr kumimoji="0" lang="en-US" sz="5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ASE Entry-Level Automobile Electronic/Electrical Systems (EE)</a:t>
            </a:r>
          </a:p>
          <a:p>
            <a:pPr marL="127000" marR="0" lvl="0" indent="-127000" algn="l" defTabSz="914400" rtl="0" eaLnBrk="1" fontAlgn="auto" latinLnBrk="0" hangingPunct="1">
              <a:spcAft>
                <a:spcPts val="0"/>
              </a:spcAft>
              <a:buSzPct val="100000"/>
              <a:buFont typeface="Arial" panose="020B0604020202020204" pitchFamily="34" charset="0"/>
              <a:buChar char="•"/>
              <a:tabLst/>
              <a:defRPr/>
            </a:pPr>
            <a:r>
              <a:rPr kumimoji="0" lang="en-US" sz="5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ASE Entry-Level Automobile Engine Performance (EP)</a:t>
            </a:r>
          </a:p>
          <a:p>
            <a:pPr marL="127000" marR="0" lvl="0" indent="-127000" algn="l" defTabSz="914400" rtl="0" eaLnBrk="1" fontAlgn="auto" latinLnBrk="0" hangingPunct="1">
              <a:spcAft>
                <a:spcPts val="0"/>
              </a:spcAft>
              <a:buSzPct val="100000"/>
              <a:buFont typeface="Arial" panose="020B0604020202020204" pitchFamily="34" charset="0"/>
              <a:buChar char="•"/>
              <a:tabLst/>
              <a:defRPr/>
            </a:pPr>
            <a:r>
              <a:rPr kumimoji="0" lang="en-US" sz="5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ASE Entry-Level Automobile Engine Repair (ER)</a:t>
            </a:r>
          </a:p>
          <a:p>
            <a:pPr marL="127000" marR="0" lvl="0" indent="-127000" algn="l" defTabSz="914400" rtl="0" eaLnBrk="1" fontAlgn="auto" latinLnBrk="0" hangingPunct="1">
              <a:spcAft>
                <a:spcPts val="0"/>
              </a:spcAft>
              <a:buSzPct val="100000"/>
              <a:buFont typeface="Arial" panose="020B0604020202020204" pitchFamily="34" charset="0"/>
              <a:buChar char="•"/>
              <a:tabLst/>
              <a:defRPr/>
            </a:pPr>
            <a:r>
              <a:rPr kumimoji="0" lang="en-US" sz="5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ASE Entry-Level Automobile Heating and Air Conditioning (AC)</a:t>
            </a:r>
          </a:p>
          <a:p>
            <a:pPr marL="127000" marR="0" lvl="0" indent="-127000" algn="l" defTabSz="914400" rtl="0" eaLnBrk="1" fontAlgn="auto" latinLnBrk="0" hangingPunct="1">
              <a:spcAft>
                <a:spcPts val="0"/>
              </a:spcAft>
              <a:buSzPct val="100000"/>
              <a:buFont typeface="Arial" panose="020B0604020202020204" pitchFamily="34" charset="0"/>
              <a:buChar char="•"/>
              <a:tabLst/>
              <a:defRPr/>
            </a:pPr>
            <a:r>
              <a:rPr kumimoji="0" lang="en-US" sz="5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ASE Entry-Level Automobile Manual Drive Train and Axles (MD)</a:t>
            </a:r>
          </a:p>
          <a:p>
            <a:pPr marL="127000" lvl="0" indent="-127000">
              <a:buSzPct val="100000"/>
              <a:buFont typeface="Arial" panose="020B0604020202020204" pitchFamily="34" charset="0"/>
              <a:buChar char="•"/>
              <a:defRPr/>
            </a:pPr>
            <a:endParaRPr lang="en-US" sz="500" dirty="0" smtClean="0">
              <a:latin typeface="Calibri" panose="020F0502020204030204" pitchFamily="34" charset="0"/>
              <a:ea typeface="Open Sans Light" panose="020B0606030504020204" pitchFamily="34" charset="0"/>
              <a:cs typeface="Calibri" panose="020F0502020204030204" pitchFamily="34" charset="0"/>
              <a:sym typeface="Calibri"/>
            </a:endParaRPr>
          </a:p>
          <a:p>
            <a:pPr marL="127000" lvl="0" indent="-127000">
              <a:buSzPct val="100000"/>
              <a:buFont typeface="Arial" panose="020B0604020202020204" pitchFamily="34" charset="0"/>
              <a:buChar char="•"/>
              <a:defRPr/>
            </a:pPr>
            <a:endParaRPr lang="en-US" sz="500" dirty="0">
              <a:latin typeface="Calibri" panose="020F0502020204030204" pitchFamily="34" charset="0"/>
              <a:ea typeface="Open Sans Light" panose="020B0606030504020204" pitchFamily="34" charset="0"/>
              <a:cs typeface="Calibri" panose="020F0502020204030204" pitchFamily="34" charset="0"/>
              <a:sym typeface="Calibri"/>
            </a:endParaRPr>
          </a:p>
          <a:p>
            <a:pPr marL="127000" lvl="0" indent="-127000">
              <a:buSzPct val="100000"/>
              <a:buFont typeface="Arial" panose="020B0604020202020204" pitchFamily="34" charset="0"/>
              <a:buChar char="•"/>
              <a:defRPr/>
            </a:pPr>
            <a:endParaRPr lang="en-US" sz="500" dirty="0" smtClean="0">
              <a:latin typeface="Calibri" panose="020F0502020204030204" pitchFamily="34" charset="0"/>
              <a:ea typeface="Open Sans Light" panose="020B0606030504020204" pitchFamily="34" charset="0"/>
              <a:cs typeface="Calibri" panose="020F0502020204030204" pitchFamily="34" charset="0"/>
              <a:sym typeface="Calibri"/>
            </a:endParaRPr>
          </a:p>
          <a:p>
            <a:pPr marL="127000" lvl="0" indent="-127000">
              <a:buSzPct val="100000"/>
              <a:buFont typeface="Arial" panose="020B0604020202020204" pitchFamily="34" charset="0"/>
              <a:buChar char="•"/>
              <a:defRPr/>
            </a:pPr>
            <a:r>
              <a:rPr lang="en-US" sz="500" dirty="0" smtClean="0">
                <a:latin typeface="Calibri" panose="020F0502020204030204" pitchFamily="34" charset="0"/>
                <a:ea typeface="Open Sans Light" panose="020B0606030504020204" pitchFamily="34" charset="0"/>
                <a:cs typeface="Calibri" panose="020F0502020204030204" pitchFamily="34" charset="0"/>
                <a:sym typeface="Calibri"/>
              </a:rPr>
              <a:t>ASE </a:t>
            </a:r>
            <a:r>
              <a:rPr lang="en-US" sz="500" dirty="0">
                <a:latin typeface="Calibri" panose="020F0502020204030204" pitchFamily="34" charset="0"/>
                <a:ea typeface="Open Sans Light" panose="020B0606030504020204" pitchFamily="34" charset="0"/>
                <a:cs typeface="Calibri" panose="020F0502020204030204" pitchFamily="34" charset="0"/>
                <a:sym typeface="Calibri"/>
              </a:rPr>
              <a:t>Entry-Level Automobile Service Technology</a:t>
            </a:r>
          </a:p>
          <a:p>
            <a:pPr marL="127000" lvl="0" indent="-127000">
              <a:buSzPct val="100000"/>
              <a:buFont typeface="Arial" panose="020B0604020202020204" pitchFamily="34" charset="0"/>
              <a:buChar char="•"/>
              <a:defRPr/>
            </a:pPr>
            <a:r>
              <a:rPr lang="en-US" sz="500" dirty="0">
                <a:latin typeface="Calibri" panose="020F0502020204030204" pitchFamily="34" charset="0"/>
                <a:ea typeface="Open Sans Light" panose="020B0606030504020204" pitchFamily="34" charset="0"/>
                <a:cs typeface="Calibri" panose="020F0502020204030204" pitchFamily="34" charset="0"/>
                <a:sym typeface="Calibri"/>
              </a:rPr>
              <a:t>ASE Entry-Level Automobile Suspension and Steering (SS)</a:t>
            </a:r>
          </a:p>
          <a:p>
            <a:pPr marL="127000" lvl="0" indent="-127000">
              <a:buSzPct val="100000"/>
              <a:buFont typeface="Arial" panose="020B0604020202020204" pitchFamily="34" charset="0"/>
              <a:buChar char="•"/>
              <a:defRPr/>
            </a:pPr>
            <a:r>
              <a:rPr lang="en-US" sz="500" dirty="0">
                <a:latin typeface="Calibri" panose="020F0502020204030204" pitchFamily="34" charset="0"/>
                <a:ea typeface="Open Sans Light" panose="020B0606030504020204" pitchFamily="34" charset="0"/>
                <a:cs typeface="Calibri" panose="020F0502020204030204" pitchFamily="34" charset="0"/>
                <a:sym typeface="Calibri"/>
              </a:rPr>
              <a:t>ASE Entry-Level Collision Mechanical and Electrical Components (ME)</a:t>
            </a:r>
          </a:p>
          <a:p>
            <a:pPr marL="127000" marR="0" lvl="0" indent="-127000" algn="l" defTabSz="914400" rtl="0" eaLnBrk="1" fontAlgn="auto" latinLnBrk="0" hangingPunct="1">
              <a:spcAft>
                <a:spcPts val="0"/>
              </a:spcAft>
              <a:buSzPct val="100000"/>
              <a:buFont typeface="Arial" panose="020B0604020202020204" pitchFamily="34" charset="0"/>
              <a:buChar char="•"/>
              <a:tabLst/>
              <a:defRPr/>
            </a:pPr>
            <a:r>
              <a:rPr kumimoji="0" lang="en-US" sz="500" b="0" i="0" u="none" strike="noStrike" kern="1200" cap="none" spc="0" normalizeH="0" baseline="0" noProof="0" dirty="0" smtClean="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ASE </a:t>
            </a:r>
            <a:r>
              <a:rPr kumimoji="0" lang="en-US" sz="5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Entry-Level Collision Non-Structural Analysis and Damage Repair (SR)</a:t>
            </a:r>
          </a:p>
          <a:p>
            <a:pPr marL="127000" marR="0" lvl="0" indent="-127000" algn="l" defTabSz="914400" rtl="0" eaLnBrk="1" fontAlgn="auto" latinLnBrk="0" hangingPunct="1">
              <a:spcAft>
                <a:spcPts val="0"/>
              </a:spcAft>
              <a:buSzPct val="100000"/>
              <a:buFont typeface="Arial" panose="020B0604020202020204" pitchFamily="34" charset="0"/>
              <a:buChar char="•"/>
              <a:tabLst/>
              <a:defRPr/>
            </a:pPr>
            <a:r>
              <a:rPr kumimoji="0" lang="en-US" sz="5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ASE Entry-Level Collision Painting and Refinishing (PR)</a:t>
            </a:r>
          </a:p>
          <a:p>
            <a:pPr marL="127000" marR="0" lvl="0" indent="-127000" algn="l" defTabSz="914400" rtl="0" eaLnBrk="1" fontAlgn="auto" latinLnBrk="0" hangingPunct="1">
              <a:spcAft>
                <a:spcPts val="0"/>
              </a:spcAft>
              <a:buSzPct val="100000"/>
              <a:buFont typeface="Arial" panose="020B0604020202020204" pitchFamily="34" charset="0"/>
              <a:buChar char="•"/>
              <a:tabLst/>
              <a:defRPr/>
            </a:pPr>
            <a:r>
              <a:rPr kumimoji="0" lang="en-US" sz="5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ASE Entry-Level Collision Structural Analysis and Damage Repair</a:t>
            </a:r>
          </a:p>
          <a:p>
            <a:pPr marL="127000" marR="0" lvl="0" indent="-127000" algn="l" defTabSz="914400" rtl="0" eaLnBrk="1" fontAlgn="auto" latinLnBrk="0" hangingPunct="1">
              <a:spcAft>
                <a:spcPts val="0"/>
              </a:spcAft>
              <a:buSzPct val="100000"/>
              <a:buFont typeface="Arial" panose="020B0604020202020204" pitchFamily="34" charset="0"/>
              <a:buChar char="•"/>
              <a:tabLst/>
              <a:defRPr/>
            </a:pPr>
            <a:r>
              <a:rPr kumimoji="0" lang="en-US" sz="5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ASE Refrigerant Recovery and Recycling</a:t>
            </a:r>
          </a:p>
          <a:p>
            <a:pPr marR="0" lvl="0" algn="l" defTabSz="914400" rtl="0" eaLnBrk="1" fontAlgn="auto" latinLnBrk="0" hangingPunct="1">
              <a:spcAft>
                <a:spcPts val="0"/>
              </a:spcAft>
              <a:buSzPct val="100000"/>
              <a:tabLst/>
              <a:defRPr/>
            </a:pPr>
            <a:endParaRPr kumimoji="0" lang="it-IT" sz="5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p:txBody>
      </p:sp>
      <p:sp>
        <p:nvSpPr>
          <p:cNvPr id="40" name="Rectangle 39">
            <a:extLst>
              <a:ext uri="{FF2B5EF4-FFF2-40B4-BE49-F238E27FC236}">
                <a16:creationId xmlns:a16="http://schemas.microsoft.com/office/drawing/2014/main" id="{9F862BE8-DE4E-AFA7-251C-94E082351D57}"/>
              </a:ext>
              <a:ext uri="{C183D7F6-B498-43B3-948B-1728B52AA6E4}">
                <adec:decorative xmlns:adec="http://schemas.microsoft.com/office/drawing/2017/decorative" xmlns="" val="1"/>
              </a:ext>
            </a:extLst>
          </p:cNvPr>
          <p:cNvSpPr>
            <a:spLocks noGrp="1" noRot="1" noMove="1" noResize="1" noEditPoints="1" noAdjustHandles="1" noChangeArrowheads="1" noChangeShapeType="1"/>
          </p:cNvSpPr>
          <p:nvPr/>
        </p:nvSpPr>
        <p:spPr>
          <a:xfrm>
            <a:off x="4672584" y="2744593"/>
            <a:ext cx="3100725" cy="7313807"/>
          </a:xfrm>
          <a:prstGeom prst="rect">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7E3DB"/>
              </a:solidFill>
              <a:effectLst/>
              <a:uLnTx/>
              <a:uFillTx/>
              <a:latin typeface="Calibri" panose="020F0502020204030204" pitchFamily="34" charset="0"/>
              <a:cs typeface="Calibri" panose="020F0502020204030204" pitchFamily="34" charset="0"/>
            </a:endParaRPr>
          </a:p>
        </p:txBody>
      </p:sp>
      <p:pic>
        <p:nvPicPr>
          <p:cNvPr id="50" name="Google Shape;384;p10">
            <a:extLst>
              <a:ext uri="{FF2B5EF4-FFF2-40B4-BE49-F238E27FC236}">
                <a16:creationId xmlns:a16="http://schemas.microsoft.com/office/drawing/2014/main" id="{991B9745-2F8E-0D45-AF2E-FB37EFC92C5A}"/>
              </a:ext>
              <a:ext uri="{C183D7F6-B498-43B3-948B-1728B52AA6E4}">
                <adec:decorative xmlns:adec="http://schemas.microsoft.com/office/drawing/2017/decorative" xmlns="" val="1"/>
              </a:ext>
            </a:extLst>
          </p:cNvPr>
          <p:cNvPicPr preferRelativeResize="0"/>
          <p:nvPr/>
        </p:nvPicPr>
        <p:blipFill rotWithShape="1">
          <a:blip r:embed="rId4">
            <a:alphaModFix/>
          </a:blip>
          <a:srcRect l="554" t="4906" r="2235" b="4906"/>
          <a:stretch/>
        </p:blipFill>
        <p:spPr>
          <a:xfrm>
            <a:off x="4672584" y="2386584"/>
            <a:ext cx="3129775" cy="773125"/>
          </a:xfrm>
          <a:prstGeom prst="rect">
            <a:avLst/>
          </a:prstGeom>
          <a:noFill/>
          <a:ln>
            <a:noFill/>
          </a:ln>
        </p:spPr>
      </p:pic>
      <p:pic>
        <p:nvPicPr>
          <p:cNvPr id="39" name="Picture 38">
            <a:extLst>
              <a:ext uri="{FF2B5EF4-FFF2-40B4-BE49-F238E27FC236}">
                <a16:creationId xmlns:a16="http://schemas.microsoft.com/office/drawing/2014/main" id="{42F6463D-DDA7-F843-AB15-C2ABD0D5C64F}"/>
              </a:ext>
              <a:ext uri="{C183D7F6-B498-43B3-948B-1728B52AA6E4}">
                <adec:decorative xmlns:adec="http://schemas.microsoft.com/office/drawing/2017/decorative" xmlns="" val="1"/>
              </a:ext>
            </a:extLst>
          </p:cNvPr>
          <p:cNvPicPr>
            <a:picLocks noChangeAspect="1"/>
          </p:cNvPicPr>
          <p:nvPr/>
        </p:nvPicPr>
        <p:blipFill>
          <a:blip r:embed="rId5"/>
          <a:stretch>
            <a:fillRect/>
          </a:stretch>
        </p:blipFill>
        <p:spPr>
          <a:xfrm>
            <a:off x="6958584" y="3483864"/>
            <a:ext cx="610356" cy="596485"/>
          </a:xfrm>
          <a:prstGeom prst="rect">
            <a:avLst/>
          </a:prstGeom>
        </p:spPr>
      </p:pic>
      <p:sp>
        <p:nvSpPr>
          <p:cNvPr id="53" name="Rectangle 52">
            <a:extLst>
              <a:ext uri="{FF2B5EF4-FFF2-40B4-BE49-F238E27FC236}">
                <a16:creationId xmlns:a16="http://schemas.microsoft.com/office/drawing/2014/main" id="{CB58AA43-9F41-D4A0-5051-FFAFDE2F51D1}"/>
              </a:ext>
            </a:extLst>
          </p:cNvPr>
          <p:cNvSpPr/>
          <p:nvPr/>
        </p:nvSpPr>
        <p:spPr>
          <a:xfrm>
            <a:off x="4745736" y="3218688"/>
            <a:ext cx="2866460"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500"/>
              </a:spcAft>
              <a:buClr>
                <a:srgbClr val="363534"/>
              </a:buClr>
              <a:buSzTx/>
              <a:buFontTx/>
              <a:buNone/>
              <a:tabLst/>
              <a:defRPr/>
            </a:pPr>
            <a:r>
              <a:rPr kumimoji="0" lang="en-US" sz="13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anose="020B0806030504020204" pitchFamily="34" charset="0"/>
                <a:cs typeface="Calibri" panose="020F0502020204030204" pitchFamily="34" charset="0"/>
                <a:sym typeface="Calibri"/>
              </a:rPr>
              <a:t>Example Postsecondary Opportunities</a:t>
            </a:r>
          </a:p>
        </p:txBody>
      </p:sp>
      <p:sp>
        <p:nvSpPr>
          <p:cNvPr id="52" name="Google Shape;163;p1">
            <a:extLst>
              <a:ext uri="{FF2B5EF4-FFF2-40B4-BE49-F238E27FC236}">
                <a16:creationId xmlns:a16="http://schemas.microsoft.com/office/drawing/2014/main" id="{C1E3B088-BFCF-7962-B7AF-D84C900A3B5E}"/>
              </a:ext>
            </a:extLst>
          </p:cNvPr>
          <p:cNvSpPr txBox="1"/>
          <p:nvPr/>
        </p:nvSpPr>
        <p:spPr>
          <a:xfrm>
            <a:off x="4773168" y="3474720"/>
            <a:ext cx="2882825" cy="2244889"/>
          </a:xfrm>
          <a:prstGeom prst="rect">
            <a:avLst/>
          </a:prstGeom>
          <a:noFill/>
          <a:ln>
            <a:noFill/>
          </a:ln>
        </p:spPr>
        <p:txBody>
          <a:bodyPr spcFirstLastPara="1" wrap="square" lIns="91425" tIns="45700" rIns="91425" bIns="45700" anchor="t" anchorCtr="0">
            <a:noAutofit/>
          </a:bodyPr>
          <a:lstStyle/>
          <a:p>
            <a:pPr marR="0" lvl="0" algn="l" defTabSz="914400" rtl="0" eaLnBrk="1" fontAlgn="auto" latinLnBrk="0" hangingPunct="1">
              <a:lnSpc>
                <a:spcPts val="1250"/>
              </a:lnSpc>
              <a:spcBef>
                <a:spcPts val="0"/>
              </a:spcBef>
              <a:spcAft>
                <a:spcPts val="0"/>
              </a:spcAft>
              <a:buClr>
                <a:srgbClr val="363534"/>
              </a:buClr>
              <a:buSzTx/>
              <a:buFont typeface="Arial"/>
              <a:buNone/>
              <a:tabLst/>
              <a:defRPr/>
            </a:pPr>
            <a:r>
              <a:rPr lang="en-US" sz="900" b="1" dirty="0">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Apprenticeships</a:t>
            </a:r>
          </a:p>
          <a:p>
            <a:pPr marL="171450" marR="0" lvl="0" indent="-171450" algn="l" defTabSz="914400" rtl="0" eaLnBrk="1" fontAlgn="auto" latinLnBrk="0" hangingPunct="1">
              <a:lnSpc>
                <a:spcPts val="1000"/>
              </a:lnSpc>
              <a:spcBef>
                <a:spcPts val="0"/>
              </a:spcBef>
              <a:spcAft>
                <a:spcPts val="0"/>
              </a:spcAft>
              <a:buSzTx/>
              <a:buFont typeface="Arial" panose="020B0604020202020204" pitchFamily="34" charset="0"/>
              <a:buChar char="•"/>
              <a:tabLst/>
              <a:defRPr/>
            </a:pPr>
            <a:r>
              <a:rPr kumimoji="0" lang="en-US" sz="900"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Automotive Technician Apprenticeship</a:t>
            </a:r>
            <a:endParaRPr kumimoji="0" lang="en-US" sz="900"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a:p>
            <a:pPr marR="0" lvl="0" algn="l" defTabSz="914400" rtl="0" eaLnBrk="1" fontAlgn="auto" latinLnBrk="0" hangingPunct="1">
              <a:lnSpc>
                <a:spcPts val="700"/>
              </a:lnSpc>
              <a:spcBef>
                <a:spcPts val="0"/>
              </a:spcBef>
              <a:spcAft>
                <a:spcPts val="0"/>
              </a:spcAft>
              <a:buSzTx/>
              <a:tabLst/>
              <a:defRPr/>
            </a:pPr>
            <a:endParaRPr kumimoji="0" lang="en-US" sz="700"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endParaRPr>
          </a:p>
          <a:p>
            <a:pPr marR="0" lvl="0" algn="l" defTabSz="914400" rtl="0" eaLnBrk="1" fontAlgn="auto" latinLnBrk="0" hangingPunct="1">
              <a:lnSpc>
                <a:spcPts val="1250"/>
              </a:lnSpc>
              <a:spcBef>
                <a:spcPts val="0"/>
              </a:spcBef>
              <a:spcAft>
                <a:spcPts val="0"/>
              </a:spcAft>
              <a:buClr>
                <a:srgbClr val="363534"/>
              </a:buClr>
              <a:buSzTx/>
              <a:buFont typeface="Arial"/>
              <a:buNone/>
              <a:tabLst/>
              <a:defRPr/>
            </a:pPr>
            <a:r>
              <a:rPr kumimoji="0" lang="en-US"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Associate Degrees</a:t>
            </a:r>
            <a:endParaRPr kumimoji="0"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endParaRPr>
          </a:p>
          <a:p>
            <a:pPr marL="171450" indent="-171450">
              <a:lnSpc>
                <a:spcPts val="1000"/>
              </a:lnSpc>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Automobile/Automotive Mechanics Technology</a:t>
            </a:r>
          </a:p>
          <a:p>
            <a:pPr marL="171450" indent="-171450">
              <a:lnSpc>
                <a:spcPts val="1000"/>
              </a:lnSpc>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Autobody/Collision and Repair Technology</a:t>
            </a:r>
            <a:endPar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endParaRPr>
          </a:p>
          <a:p>
            <a:pPr>
              <a:lnSpc>
                <a:spcPts val="700"/>
              </a:lnSpc>
              <a:buSzPct val="100000"/>
              <a:defRPr/>
            </a:pPr>
            <a:endParaRPr lang="en-US" sz="7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endParaRPr>
          </a:p>
          <a:p>
            <a:pPr lvl="0">
              <a:lnSpc>
                <a:spcPts val="1250"/>
              </a:lnSpc>
              <a:buClr>
                <a:srgbClr val="363534"/>
              </a:buClr>
              <a:buSzPts val="800"/>
              <a:defRPr/>
            </a:pPr>
            <a:r>
              <a:rPr kumimoji="0" lang="en-US"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Bachelor’s Degrees</a:t>
            </a:r>
            <a:endParaRPr kumimoji="0" lang="en-US" sz="9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endParaRPr>
          </a:p>
          <a:p>
            <a:pPr marL="171450" lvl="0" indent="-171450">
              <a:lnSpc>
                <a:spcPts val="1000"/>
              </a:lnSpc>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Autobody/Collision and Repair Technology</a:t>
            </a:r>
            <a:endPar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endParaRPr>
          </a:p>
          <a:p>
            <a:pPr marL="171450" lvl="0" indent="-171450">
              <a:lnSpc>
                <a:spcPts val="1000"/>
              </a:lnSpc>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Heavy Equipment Maintenance Technology</a:t>
            </a:r>
          </a:p>
          <a:p>
            <a:pPr lvl="0">
              <a:lnSpc>
                <a:spcPts val="700"/>
              </a:lnSpc>
              <a:buClr>
                <a:srgbClr val="363534"/>
              </a:buClr>
              <a:buSzPts val="800"/>
              <a:defRPr/>
            </a:pPr>
            <a:endParaRPr lang="en-US" sz="7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endParaRPr>
          </a:p>
          <a:p>
            <a:pPr lvl="0">
              <a:lnSpc>
                <a:spcPts val="1250"/>
              </a:lnSpc>
              <a:buClr>
                <a:srgbClr val="363534"/>
              </a:buClr>
              <a:buSzPts val="800"/>
              <a:defRPr/>
            </a:pPr>
            <a:r>
              <a:rPr lang="en-US" sz="900" b="1"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Additional Stackable IBCs/License</a:t>
            </a: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 </a:t>
            </a:r>
          </a:p>
          <a:p>
            <a:pPr marL="171450" lvl="0" indent="-171450">
              <a:lnSpc>
                <a:spcPts val="1000"/>
              </a:lnSpc>
              <a:buSzPct val="100000"/>
              <a:buFont typeface="Arial" panose="020B0604020202020204" pitchFamily="34" charset="0"/>
              <a:buChar char="•"/>
              <a:defRPr/>
            </a:pPr>
            <a:r>
              <a:rPr kumimoji="0" lang="en-US" sz="90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Automobile and Light Truck Certification (A1 – A9)</a:t>
            </a:r>
            <a:endParaRPr kumimoji="0" lang="en-US" sz="90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p:txBody>
      </p:sp>
      <p:pic>
        <p:nvPicPr>
          <p:cNvPr id="41" name="Picture 40">
            <a:extLst>
              <a:ext uri="{FF2B5EF4-FFF2-40B4-BE49-F238E27FC236}">
                <a16:creationId xmlns:a16="http://schemas.microsoft.com/office/drawing/2014/main" id="{E87636A2-C85C-4446-99E9-B5ACC56AFC82}"/>
              </a:ext>
              <a:ext uri="{C183D7F6-B498-43B3-948B-1728B52AA6E4}">
                <adec:decorative xmlns:adec="http://schemas.microsoft.com/office/drawing/2017/decorative" xmlns="" val="1"/>
              </a:ext>
            </a:extLst>
          </p:cNvPr>
          <p:cNvPicPr>
            <a:picLocks noChangeAspect="1"/>
          </p:cNvPicPr>
          <p:nvPr/>
        </p:nvPicPr>
        <p:blipFill>
          <a:blip r:embed="rId6"/>
          <a:stretch>
            <a:fillRect/>
          </a:stretch>
        </p:blipFill>
        <p:spPr>
          <a:xfrm>
            <a:off x="4773168" y="5405628"/>
            <a:ext cx="615338" cy="594360"/>
          </a:xfrm>
          <a:prstGeom prst="rect">
            <a:avLst/>
          </a:prstGeom>
        </p:spPr>
      </p:pic>
      <p:sp>
        <p:nvSpPr>
          <p:cNvPr id="54" name="Rectangle 53">
            <a:extLst>
              <a:ext uri="{FF2B5EF4-FFF2-40B4-BE49-F238E27FC236}">
                <a16:creationId xmlns:a16="http://schemas.microsoft.com/office/drawing/2014/main" id="{22039408-61C0-3564-EB7C-6045E1D0AD78}"/>
              </a:ext>
            </a:extLst>
          </p:cNvPr>
          <p:cNvSpPr/>
          <p:nvPr/>
        </p:nvSpPr>
        <p:spPr>
          <a:xfrm>
            <a:off x="5376672" y="5506212"/>
            <a:ext cx="2401078"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anose="020B0806030504020204" pitchFamily="34" charset="0"/>
                <a:cs typeface="Calibri" panose="020F0502020204030204" pitchFamily="34" charset="0"/>
              </a:rPr>
              <a:t>Example Aligned Occupations   </a:t>
            </a:r>
          </a:p>
        </p:txBody>
      </p:sp>
      <p:sp>
        <p:nvSpPr>
          <p:cNvPr id="15" name="Double Bracket 14">
            <a:extLst>
              <a:ext uri="{FF2B5EF4-FFF2-40B4-BE49-F238E27FC236}">
                <a16:creationId xmlns:a16="http://schemas.microsoft.com/office/drawing/2014/main" id="{536A005E-3D3B-E1A4-74AB-886472A7C186}"/>
              </a:ext>
              <a:ext uri="{C183D7F6-B498-43B3-948B-1728B52AA6E4}">
                <adec:decorative xmlns:adec="http://schemas.microsoft.com/office/drawing/2017/decorative" xmlns="" val="1"/>
              </a:ext>
            </a:extLst>
          </p:cNvPr>
          <p:cNvSpPr/>
          <p:nvPr/>
        </p:nvSpPr>
        <p:spPr>
          <a:xfrm>
            <a:off x="5312664" y="5901006"/>
            <a:ext cx="1901952" cy="1016900"/>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5C58555E-472B-592F-81DD-158676ABBF9F}"/>
              </a:ext>
            </a:extLst>
          </p:cNvPr>
          <p:cNvSpPr txBox="1"/>
          <p:nvPr/>
        </p:nvSpPr>
        <p:spPr>
          <a:xfrm>
            <a:off x="5358385" y="5910150"/>
            <a:ext cx="1934240" cy="198601"/>
          </a:xfrm>
          <a:prstGeom prst="rect">
            <a:avLst/>
          </a:prstGeom>
          <a:noFill/>
        </p:spPr>
        <p:txBody>
          <a:bodyPr wrap="square" rtlCol="0">
            <a:noAutofit/>
          </a:bodyPr>
          <a:lstStyle/>
          <a:p>
            <a:pPr lvl="0" defTabSz="1341150">
              <a:buClr>
                <a:prstClr val="black"/>
              </a:buClr>
              <a:buSzPts val="800"/>
              <a:defRPr/>
            </a:pPr>
            <a:r>
              <a:rPr lang="en-US" sz="1100" b="1" i="1"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Automotive Service Technicians and Mechanics</a:t>
            </a:r>
          </a:p>
        </p:txBody>
      </p:sp>
      <p:sp>
        <p:nvSpPr>
          <p:cNvPr id="21" name="TextBox 20">
            <a:extLst>
              <a:ext uri="{FF2B5EF4-FFF2-40B4-BE49-F238E27FC236}">
                <a16:creationId xmlns:a16="http://schemas.microsoft.com/office/drawing/2014/main" id="{7523D62C-816B-CAB7-3B12-8DDEFE2D2BDD}"/>
              </a:ext>
            </a:extLst>
          </p:cNvPr>
          <p:cNvSpPr txBox="1"/>
          <p:nvPr/>
        </p:nvSpPr>
        <p:spPr>
          <a:xfrm>
            <a:off x="5376672" y="6294956"/>
            <a:ext cx="1581912" cy="584833"/>
          </a:xfrm>
          <a:prstGeom prst="rect">
            <a:avLst/>
          </a:prstGeom>
          <a:noFill/>
        </p:spPr>
        <p:txBody>
          <a:bodyPr wrap="square" rtlCol="0">
            <a:noAutofit/>
          </a:bodyPr>
          <a:lstStyle/>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a:t>
            </a:r>
            <a:r>
              <a:rPr kumimoji="0" lang="en-US" sz="100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$44,809</a:t>
            </a:r>
            <a:endParaRPr kumimoji="0" lang="en-US" sz="100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rPr>
              <a:t>Annual Openings: </a:t>
            </a:r>
            <a:r>
              <a:rPr lang="en-US" sz="1000" dirty="0">
                <a:latin typeface="Calibri" panose="020F0502020204030204" pitchFamily="34" charset="0"/>
                <a:ea typeface="Open Sans Light" panose="020B0606030504020204" pitchFamily="34" charset="0"/>
                <a:cs typeface="Calibri" panose="020F0502020204030204" pitchFamily="34" charset="0"/>
              </a:rPr>
              <a:t>6,285</a:t>
            </a:r>
            <a:endPar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lang="en-US" sz="1000" dirty="0">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10</a:t>
            </a:r>
            <a:r>
              <a:rPr lang="en-US" sz="1000" dirty="0">
                <a:latin typeface="Calibri" panose="020F0502020204030204" pitchFamily="34" charset="0"/>
                <a:ea typeface="Open Sans Light" panose="020B0606030504020204" pitchFamily="34" charset="0"/>
                <a:cs typeface="Calibri" panose="020F0502020204030204" pitchFamily="34" charset="0"/>
                <a:sym typeface="Calibri"/>
              </a:rPr>
              <a:t>%</a:t>
            </a:r>
            <a:endPar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p:txBody>
      </p:sp>
      <p:sp>
        <p:nvSpPr>
          <p:cNvPr id="60" name="Double Bracket 59">
            <a:extLst>
              <a:ext uri="{FF2B5EF4-FFF2-40B4-BE49-F238E27FC236}">
                <a16:creationId xmlns:a16="http://schemas.microsoft.com/office/drawing/2014/main" id="{81F46D07-0F9C-D5EA-8C81-5C3623B9DB7B}"/>
              </a:ext>
              <a:ext uri="{C183D7F6-B498-43B3-948B-1728B52AA6E4}">
                <adec:decorative xmlns:adec="http://schemas.microsoft.com/office/drawing/2017/decorative" xmlns="" val="1"/>
              </a:ext>
            </a:extLst>
          </p:cNvPr>
          <p:cNvSpPr/>
          <p:nvPr/>
        </p:nvSpPr>
        <p:spPr>
          <a:xfrm>
            <a:off x="5312664" y="7009570"/>
            <a:ext cx="1901952" cy="1016900"/>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61" name="TextBox 60">
            <a:extLst>
              <a:ext uri="{FF2B5EF4-FFF2-40B4-BE49-F238E27FC236}">
                <a16:creationId xmlns:a16="http://schemas.microsoft.com/office/drawing/2014/main" id="{32188150-17DB-FAAB-A74D-3075F9E6B623}"/>
              </a:ext>
            </a:extLst>
          </p:cNvPr>
          <p:cNvSpPr txBox="1"/>
          <p:nvPr/>
        </p:nvSpPr>
        <p:spPr>
          <a:xfrm>
            <a:off x="5358385" y="7018714"/>
            <a:ext cx="1934240" cy="198601"/>
          </a:xfrm>
          <a:prstGeom prst="rect">
            <a:avLst/>
          </a:prstGeom>
          <a:noFill/>
        </p:spPr>
        <p:txBody>
          <a:bodyPr wrap="square" rtlCol="0">
            <a:noAutofit/>
          </a:bodyPr>
          <a:lstStyle/>
          <a:p>
            <a:pPr lvl="0" defTabSz="1341150">
              <a:buClr>
                <a:prstClr val="black"/>
              </a:buClr>
              <a:buSzPts val="800"/>
              <a:defRPr/>
            </a:pPr>
            <a:r>
              <a:rPr lang="en-US" sz="1100" b="1" i="1"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Bus and Truck Mechanics</a:t>
            </a:r>
            <a:br>
              <a:rPr lang="en-US" sz="1100" b="1" i="1"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br>
            <a:r>
              <a:rPr lang="en-US" sz="1100" b="1" i="1"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and Diesel Engine Specialists</a:t>
            </a:r>
          </a:p>
        </p:txBody>
      </p:sp>
      <p:sp>
        <p:nvSpPr>
          <p:cNvPr id="62" name="TextBox 61">
            <a:extLst>
              <a:ext uri="{FF2B5EF4-FFF2-40B4-BE49-F238E27FC236}">
                <a16:creationId xmlns:a16="http://schemas.microsoft.com/office/drawing/2014/main" id="{A4A08367-DE27-F7D0-D99E-B65255827A74}"/>
              </a:ext>
            </a:extLst>
          </p:cNvPr>
          <p:cNvSpPr txBox="1"/>
          <p:nvPr/>
        </p:nvSpPr>
        <p:spPr>
          <a:xfrm>
            <a:off x="5376672" y="7403520"/>
            <a:ext cx="1581912" cy="584833"/>
          </a:xfrm>
          <a:prstGeom prst="rect">
            <a:avLst/>
          </a:prstGeom>
          <a:noFill/>
        </p:spPr>
        <p:txBody>
          <a:bodyPr wrap="square" rtlCol="0">
            <a:noAutofit/>
          </a:bodyPr>
          <a:lstStyle/>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a:t>
            </a:r>
            <a:r>
              <a:rPr kumimoji="0" lang="en-US" sz="100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$50,967</a:t>
            </a:r>
            <a:endParaRPr kumimoji="0" lang="en-US" sz="100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rPr>
              <a:t>Annual Openings: </a:t>
            </a:r>
            <a:r>
              <a:rPr lang="en-US" sz="1000" dirty="0">
                <a:latin typeface="Calibri" panose="020F0502020204030204" pitchFamily="34" charset="0"/>
                <a:ea typeface="Open Sans Light" panose="020B0606030504020204" pitchFamily="34" charset="0"/>
                <a:cs typeface="Calibri" panose="020F0502020204030204" pitchFamily="34" charset="0"/>
              </a:rPr>
              <a:t>3,096</a:t>
            </a:r>
            <a:endPar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lang="en-US" sz="1000" dirty="0">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19</a:t>
            </a:r>
            <a:r>
              <a:rPr lang="en-US" sz="1000" dirty="0">
                <a:latin typeface="Calibri" panose="020F0502020204030204" pitchFamily="34" charset="0"/>
                <a:ea typeface="Open Sans Light" panose="020B0606030504020204" pitchFamily="34" charset="0"/>
                <a:cs typeface="Calibri" panose="020F0502020204030204" pitchFamily="34" charset="0"/>
                <a:sym typeface="Calibri"/>
              </a:rPr>
              <a:t>%</a:t>
            </a:r>
            <a:endPar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p:txBody>
      </p:sp>
      <p:sp>
        <p:nvSpPr>
          <p:cNvPr id="26" name="Double Bracket 25">
            <a:extLst>
              <a:ext uri="{FF2B5EF4-FFF2-40B4-BE49-F238E27FC236}">
                <a16:creationId xmlns:a16="http://schemas.microsoft.com/office/drawing/2014/main" id="{C724C6E7-DA2A-0E7D-C30D-0AE961340F59}"/>
              </a:ext>
              <a:ext uri="{C183D7F6-B498-43B3-948B-1728B52AA6E4}">
                <adec:decorative xmlns:adec="http://schemas.microsoft.com/office/drawing/2017/decorative" xmlns="" val="1"/>
              </a:ext>
            </a:extLst>
          </p:cNvPr>
          <p:cNvSpPr/>
          <p:nvPr/>
        </p:nvSpPr>
        <p:spPr>
          <a:xfrm>
            <a:off x="5312664" y="8120284"/>
            <a:ext cx="1901952" cy="1141551"/>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57721069-7412-AEE2-6365-B5EBE832BBBF}"/>
              </a:ext>
            </a:extLst>
          </p:cNvPr>
          <p:cNvSpPr txBox="1"/>
          <p:nvPr/>
        </p:nvSpPr>
        <p:spPr>
          <a:xfrm>
            <a:off x="5358385" y="8129428"/>
            <a:ext cx="1934240" cy="198601"/>
          </a:xfrm>
          <a:prstGeom prst="rect">
            <a:avLst/>
          </a:prstGeom>
          <a:noFill/>
        </p:spPr>
        <p:txBody>
          <a:bodyPr wrap="square" rtlCol="0">
            <a:noAutofit/>
          </a:bodyPr>
          <a:lstStyle/>
          <a:p>
            <a:pPr lvl="0" defTabSz="1341150">
              <a:buClr>
                <a:prstClr val="black"/>
              </a:buClr>
              <a:buSzPts val="800"/>
              <a:defRPr/>
            </a:pPr>
            <a:r>
              <a:rPr lang="en-US" sz="1000" b="1" i="1"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First-Line Supervisors of Mechanics, Installers, and Repairers</a:t>
            </a:r>
          </a:p>
        </p:txBody>
      </p:sp>
      <p:sp>
        <p:nvSpPr>
          <p:cNvPr id="28" name="TextBox 27">
            <a:extLst>
              <a:ext uri="{FF2B5EF4-FFF2-40B4-BE49-F238E27FC236}">
                <a16:creationId xmlns:a16="http://schemas.microsoft.com/office/drawing/2014/main" id="{B7C5B3DA-FD47-D039-25EF-FBB91FB284C2}"/>
              </a:ext>
            </a:extLst>
          </p:cNvPr>
          <p:cNvSpPr txBox="1"/>
          <p:nvPr/>
        </p:nvSpPr>
        <p:spPr>
          <a:xfrm>
            <a:off x="5376672" y="8638059"/>
            <a:ext cx="1581912" cy="584833"/>
          </a:xfrm>
          <a:prstGeom prst="rect">
            <a:avLst/>
          </a:prstGeom>
          <a:noFill/>
        </p:spPr>
        <p:txBody>
          <a:bodyPr wrap="square" rtlCol="0">
            <a:noAutofit/>
          </a:bodyPr>
          <a:lstStyle/>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a:t>
            </a:r>
            <a:r>
              <a:rPr kumimoji="0" lang="en-US" sz="100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r>
              <a:rPr lang="en-US" sz="1000" dirty="0">
                <a:latin typeface="Calibri" panose="020F0502020204030204" pitchFamily="34" charset="0"/>
                <a:ea typeface="Open Sans Light" panose="020B0606030504020204" pitchFamily="34" charset="0"/>
                <a:cs typeface="Calibri" panose="020F0502020204030204" pitchFamily="34" charset="0"/>
                <a:sym typeface="Calibri"/>
              </a:rPr>
              <a:t>66</a:t>
            </a:r>
            <a:r>
              <a:rPr kumimoji="0" lang="en-US" sz="100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,535</a:t>
            </a:r>
            <a:endParaRPr kumimoji="0" lang="en-US" sz="100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rPr>
              <a:t>Annual Openings: </a:t>
            </a:r>
            <a:r>
              <a:rPr lang="en-US" sz="1000" dirty="0">
                <a:latin typeface="Calibri" panose="020F0502020204030204" pitchFamily="34" charset="0"/>
                <a:ea typeface="Open Sans Light" panose="020B0606030504020204" pitchFamily="34" charset="0"/>
                <a:cs typeface="Calibri" panose="020F0502020204030204" pitchFamily="34" charset="0"/>
              </a:rPr>
              <a:t>5,019</a:t>
            </a:r>
            <a:endPar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lang="en-US" sz="1000" dirty="0">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19</a:t>
            </a:r>
            <a:r>
              <a:rPr lang="en-US" sz="1000" dirty="0">
                <a:latin typeface="Calibri" panose="020F0502020204030204" pitchFamily="34" charset="0"/>
                <a:ea typeface="Open Sans Light" panose="020B0606030504020204" pitchFamily="34" charset="0"/>
                <a:cs typeface="Calibri" panose="020F0502020204030204" pitchFamily="34" charset="0"/>
                <a:sym typeface="Calibri"/>
              </a:rPr>
              <a:t>%</a:t>
            </a:r>
            <a:endPar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p:txBody>
      </p:sp>
      <p:pic>
        <p:nvPicPr>
          <p:cNvPr id="37" name="Google Shape;171;p1" descr="TEA Logo">
            <a:extLst>
              <a:ext uri="{FF2B5EF4-FFF2-40B4-BE49-F238E27FC236}">
                <a16:creationId xmlns:a16="http://schemas.microsoft.com/office/drawing/2014/main" id="{F1D9B042-B00B-E342-917C-8358BF8F9561}"/>
              </a:ext>
            </a:extLst>
          </p:cNvPr>
          <p:cNvPicPr preferRelativeResize="0"/>
          <p:nvPr/>
        </p:nvPicPr>
        <p:blipFill rotWithShape="1">
          <a:blip r:embed="rId7">
            <a:alphaModFix/>
          </a:blip>
          <a:srcRect/>
          <a:stretch/>
        </p:blipFill>
        <p:spPr>
          <a:xfrm>
            <a:off x="146880" y="9574456"/>
            <a:ext cx="705086" cy="352543"/>
          </a:xfrm>
          <a:prstGeom prst="rect">
            <a:avLst/>
          </a:prstGeom>
          <a:noFill/>
          <a:ln>
            <a:noFill/>
          </a:ln>
        </p:spPr>
      </p:pic>
      <p:sp>
        <p:nvSpPr>
          <p:cNvPr id="3" name="TextBox 2">
            <a:extLst>
              <a:ext uri="{FF2B5EF4-FFF2-40B4-BE49-F238E27FC236}">
                <a16:creationId xmlns:a16="http://schemas.microsoft.com/office/drawing/2014/main" id="{A70F6E95-8003-B142-A9FC-04557A922F61}"/>
              </a:ext>
            </a:extLst>
          </p:cNvPr>
          <p:cNvSpPr txBox="1"/>
          <p:nvPr/>
        </p:nvSpPr>
        <p:spPr>
          <a:xfrm>
            <a:off x="844553" y="9600270"/>
            <a:ext cx="3754879" cy="323165"/>
          </a:xfrm>
          <a:prstGeom prst="rect">
            <a:avLst/>
          </a:prstGeom>
          <a:noFill/>
        </p:spPr>
        <p:txBody>
          <a:bodyPr wrap="square" rtlCol="0">
            <a:spAutoFit/>
          </a:bodyPr>
          <a:lstStyle/>
          <a:p>
            <a:r>
              <a:rPr lang="en-US" sz="750" i="1" dirty="0">
                <a:solidFill>
                  <a:srgbClr val="363534"/>
                </a:solidFill>
                <a:latin typeface="Calibri" panose="020F0502020204030204" pitchFamily="34" charset="0"/>
                <a:ea typeface="Open Sans ExtraBold" panose="020B0606030504020204" pitchFamily="34" charset="0"/>
                <a:cs typeface="Calibri" panose="020F0502020204030204" pitchFamily="34" charset="0"/>
              </a:rPr>
              <a:t>Successful completion of the Automotive and Collision Repair program of study will fulfill requirements of the Business and Industry endorsement.</a:t>
            </a:r>
          </a:p>
        </p:txBody>
      </p:sp>
      <p:pic>
        <p:nvPicPr>
          <p:cNvPr id="36" name="Picture 35">
            <a:extLst>
              <a:ext uri="{FF2B5EF4-FFF2-40B4-BE49-F238E27FC236}">
                <a16:creationId xmlns:a16="http://schemas.microsoft.com/office/drawing/2014/main" id="{F5581133-500F-5EDD-44BE-92FC380528DA}"/>
              </a:ext>
              <a:ext uri="{C183D7F6-B498-43B3-948B-1728B52AA6E4}">
                <adec:decorative xmlns:adec="http://schemas.microsoft.com/office/drawing/2017/decorative" xmlns="" val="1"/>
              </a:ext>
            </a:extLst>
          </p:cNvPr>
          <p:cNvPicPr>
            <a:picLocks noChangeAspect="1"/>
          </p:cNvPicPr>
          <p:nvPr/>
        </p:nvPicPr>
        <p:blipFill>
          <a:blip r:embed="rId8"/>
          <a:stretch>
            <a:fillRect/>
          </a:stretch>
        </p:blipFill>
        <p:spPr>
          <a:xfrm>
            <a:off x="118872" y="2212848"/>
            <a:ext cx="610355" cy="596484"/>
          </a:xfrm>
          <a:prstGeom prst="rect">
            <a:avLst/>
          </a:prstGeom>
        </p:spPr>
      </p:pic>
      <p:sp>
        <p:nvSpPr>
          <p:cNvPr id="51" name="TextBox 50">
            <a:extLst>
              <a:ext uri="{FF2B5EF4-FFF2-40B4-BE49-F238E27FC236}">
                <a16:creationId xmlns:a16="http://schemas.microsoft.com/office/drawing/2014/main" id="{EF0D0B2F-972D-AF49-B088-946787D9972D}"/>
              </a:ext>
            </a:extLst>
          </p:cNvPr>
          <p:cNvSpPr txBox="1"/>
          <p:nvPr/>
        </p:nvSpPr>
        <p:spPr>
          <a:xfrm>
            <a:off x="4681729" y="9372600"/>
            <a:ext cx="2783630" cy="184666"/>
          </a:xfrm>
          <a:prstGeom prst="rect">
            <a:avLst/>
          </a:prstGeom>
          <a:noFill/>
        </p:spPr>
        <p:txBody>
          <a:bodyPr wrap="square" rtlCol="0">
            <a:spAutoFit/>
          </a:bodyPr>
          <a:lstStyle/>
          <a:p>
            <a:r>
              <a:rPr lang="en-US" sz="600" b="0" i="0" u="none" strike="noStrike" dirty="0">
                <a:solidFill>
                  <a:srgbClr val="000000"/>
                </a:solidFill>
                <a:effectLst/>
              </a:rPr>
              <a:t>Data Source: </a:t>
            </a:r>
            <a:r>
              <a:rPr lang="en-US" sz="600" b="0" i="0" u="none" strike="noStrike" dirty="0" err="1">
                <a:solidFill>
                  <a:srgbClr val="000000"/>
                </a:solidFill>
                <a:effectLst/>
              </a:rPr>
              <a:t>TexasWages</a:t>
            </a:r>
            <a:r>
              <a:rPr lang="en-US" sz="600" b="0" i="0" u="none" strike="noStrike" dirty="0">
                <a:solidFill>
                  <a:srgbClr val="000000"/>
                </a:solidFill>
                <a:effectLst/>
              </a:rPr>
              <a:t>, Texas Workforce Commission. Retrieved 3/8/2024.</a:t>
            </a:r>
            <a:endParaRPr lang="en-US" sz="600" dirty="0">
              <a:solidFill>
                <a:schemeClr val="tx2"/>
              </a:solidFill>
              <a:ea typeface="Open Sans Light" panose="020B0606030504020204" pitchFamily="34" charset="0"/>
              <a:cs typeface="Calibri" panose="020F0502020204030204" pitchFamily="34" charset="0"/>
            </a:endParaRPr>
          </a:p>
        </p:txBody>
      </p:sp>
      <p:pic>
        <p:nvPicPr>
          <p:cNvPr id="48" name="Picture 47" descr="QR Code">
            <a:extLst>
              <a:ext uri="{FF2B5EF4-FFF2-40B4-BE49-F238E27FC236}">
                <a16:creationId xmlns:a16="http://schemas.microsoft.com/office/drawing/2014/main" id="{7983D379-C246-F5C3-FA5E-3A1654CA10F9}"/>
              </a:ext>
              <a:ext uri="{C183D7F6-B498-43B3-948B-1728B52AA6E4}">
                <adec:decorative xmlns:adec="http://schemas.microsoft.com/office/drawing/2017/decorative" xmlns="" val="0"/>
              </a:ext>
            </a:extLst>
          </p:cNvPr>
          <p:cNvPicPr>
            <a:picLocks noChangeAspect="1"/>
          </p:cNvPicPr>
          <p:nvPr/>
        </p:nvPicPr>
        <p:blipFill rotWithShape="1">
          <a:blip r:embed="rId9">
            <a:duotone>
              <a:schemeClr val="accent1">
                <a:shade val="45000"/>
                <a:satMod val="135000"/>
              </a:schemeClr>
              <a:prstClr val="white"/>
            </a:duotone>
          </a:blip>
          <a:srcRect l="20833" t="15997" r="20066" b="23970"/>
          <a:stretch/>
        </p:blipFill>
        <p:spPr>
          <a:xfrm>
            <a:off x="4745736" y="9518904"/>
            <a:ext cx="486110" cy="493776"/>
          </a:xfrm>
          <a:prstGeom prst="rect">
            <a:avLst/>
          </a:prstGeom>
        </p:spPr>
      </p:pic>
      <p:sp>
        <p:nvSpPr>
          <p:cNvPr id="42" name="TextBox 41">
            <a:extLst>
              <a:ext uri="{FF2B5EF4-FFF2-40B4-BE49-F238E27FC236}">
                <a16:creationId xmlns:a16="http://schemas.microsoft.com/office/drawing/2014/main" id="{1A3EEA34-F193-03CD-D7A0-E78B5F69DC06}"/>
              </a:ext>
            </a:extLst>
          </p:cNvPr>
          <p:cNvSpPr txBox="1"/>
          <p:nvPr/>
        </p:nvSpPr>
        <p:spPr>
          <a:xfrm>
            <a:off x="5166360" y="9518904"/>
            <a:ext cx="2191361" cy="519438"/>
          </a:xfrm>
          <a:prstGeom prst="rect">
            <a:avLst/>
          </a:prstGeom>
          <a:noFill/>
        </p:spPr>
        <p:txBody>
          <a:bodyPr wrap="square" rtlCol="0">
            <a:spAutoFit/>
          </a:bodyPr>
          <a:lstStyle/>
          <a:p>
            <a:pPr>
              <a:lnSpc>
                <a:spcPct val="108000"/>
              </a:lnSpc>
            </a:pPr>
            <a:r>
              <a:rPr lang="en-US" sz="800" i="1" dirty="0">
                <a:solidFill>
                  <a:schemeClr val="tx2"/>
                </a:solidFill>
                <a:latin typeface="Calibri" panose="020F0502020204030204" pitchFamily="34" charset="0"/>
                <a:ea typeface="Open Sans ExtraBold" panose="020B0606030504020204" pitchFamily="34" charset="0"/>
                <a:cs typeface="Calibri" panose="020F0502020204030204" pitchFamily="34" charset="0"/>
              </a:rPr>
              <a:t>For more information visit</a:t>
            </a:r>
            <a:r>
              <a:rPr lang="en-US" sz="600" i="1" dirty="0">
                <a:solidFill>
                  <a:schemeClr val="tx2"/>
                </a:solidFill>
                <a:latin typeface="Calibri" panose="020F0502020204030204" pitchFamily="34" charset="0"/>
                <a:ea typeface="Open Sans ExtraBold" panose="020B0606030504020204" pitchFamily="34" charset="0"/>
                <a:cs typeface="Calibri" panose="020F0502020204030204" pitchFamily="34" charset="0"/>
              </a:rPr>
              <a:t>: </a:t>
            </a:r>
            <a:r>
              <a:rPr lang="en-US" sz="600" dirty="0">
                <a:solidFill>
                  <a:schemeClr val="tx2"/>
                </a:solidFill>
                <a:latin typeface="Calibri" panose="020F0502020204030204" pitchFamily="34" charset="0"/>
                <a:ea typeface="Open Sans Light" panose="020B0606030504020204" pitchFamily="34" charset="0"/>
                <a:cs typeface="Calibri" panose="020F0502020204030204" pitchFamily="34" charset="0"/>
                <a:hlinkClick r:id="rId10">
                  <a:extLst>
                    <a:ext uri="{A12FA001-AC4F-418D-AE19-62706E023703}">
                      <ahyp:hlinkClr xmlns:ahyp="http://schemas.microsoft.com/office/drawing/2018/hyperlinkcolor" xmlns="" val="tx"/>
                    </a:ext>
                  </a:extLst>
                </a:hlinkClick>
              </a:rPr>
              <a:t>https://tea.texas.gov/academics/college-career-and-military-prep/career-and-technical-education/programs-of-study-additional-resources</a:t>
            </a:r>
            <a:endParaRPr lang="en-US" sz="600" i="1" dirty="0">
              <a:solidFill>
                <a:schemeClr val="tx2"/>
              </a:solidFill>
              <a:latin typeface="Calibri" panose="020F0502020204030204" pitchFamily="34" charset="0"/>
              <a:ea typeface="Open Sans ExtraBold" panose="020B0606030504020204" pitchFamily="34" charset="0"/>
              <a:cs typeface="Calibri" panose="020F0502020204030204" pitchFamily="34" charset="0"/>
            </a:endParaRPr>
          </a:p>
        </p:txBody>
      </p:sp>
      <p:sp>
        <p:nvSpPr>
          <p:cNvPr id="67" name="Rectangle 66">
            <a:extLst>
              <a:ext uri="{FF2B5EF4-FFF2-40B4-BE49-F238E27FC236}">
                <a16:creationId xmlns:a16="http://schemas.microsoft.com/office/drawing/2014/main" id="{1F332C65-1109-E46C-BCDC-AF99DF44DC49}"/>
              </a:ext>
              <a:ext uri="{C183D7F6-B498-43B3-948B-1728B52AA6E4}">
                <adec:decorative xmlns:adec="http://schemas.microsoft.com/office/drawing/2017/decorative" xmlns="" val="1"/>
              </a:ext>
            </a:extLst>
          </p:cNvPr>
          <p:cNvSpPr/>
          <p:nvPr/>
        </p:nvSpPr>
        <p:spPr>
          <a:xfrm rot="16200000">
            <a:off x="5763598" y="8049600"/>
            <a:ext cx="3709826" cy="307777"/>
          </a:xfrm>
          <a:prstGeom prst="rect">
            <a:avLst/>
          </a:prstGeom>
          <a:solidFill>
            <a:schemeClr val="accent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effectLst/>
                <a:uLnTx/>
                <a:uFillTx/>
                <a:latin typeface="Calibri" panose="020F0502020204030204" pitchFamily="34" charset="0"/>
                <a:ea typeface="Open Sans Semibold" panose="020B0606030504020204" pitchFamily="34" charset="0"/>
                <a:cs typeface="Calibri" panose="020F0502020204030204" pitchFamily="34" charset="0"/>
              </a:rPr>
              <a:t>Automotive and Collision Repair</a:t>
            </a:r>
          </a:p>
        </p:txBody>
      </p:sp>
    </p:spTree>
    <p:extLst>
      <p:ext uri="{BB962C8B-B14F-4D97-AF65-F5344CB8AC3E}">
        <p14:creationId xmlns:p14="http://schemas.microsoft.com/office/powerpoint/2010/main" val="4075348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 y="0"/>
            <a:ext cx="7771241" cy="10058400"/>
          </a:xfrm>
          <a:prstGeom prst="rect">
            <a:avLst/>
          </a:prstGeom>
        </p:spPr>
      </p:pic>
    </p:spTree>
    <p:extLst>
      <p:ext uri="{BB962C8B-B14F-4D97-AF65-F5344CB8AC3E}">
        <p14:creationId xmlns:p14="http://schemas.microsoft.com/office/powerpoint/2010/main" val="3213901446"/>
      </p:ext>
    </p:extLst>
  </p:cSld>
  <p:clrMapOvr>
    <a:masterClrMapping/>
  </p:clrMapOvr>
</p:sld>
</file>

<file path=ppt/theme/theme1.xml><?xml version="1.0" encoding="utf-8"?>
<a:theme xmlns:a="http://schemas.openxmlformats.org/drawingml/2006/main" name="Office Theme">
  <a:themeElements>
    <a:clrScheme name="CTE Transportation">
      <a:dk1>
        <a:srgbClr val="000000"/>
      </a:dk1>
      <a:lt1>
        <a:srgbClr val="FFFFFF"/>
      </a:lt1>
      <a:dk2>
        <a:srgbClr val="363434"/>
      </a:dk2>
      <a:lt2>
        <a:srgbClr val="E7E6E6"/>
      </a:lt2>
      <a:accent1>
        <a:srgbClr val="41873F"/>
      </a:accent1>
      <a:accent2>
        <a:srgbClr val="ED7D31"/>
      </a:accent2>
      <a:accent3>
        <a:srgbClr val="E7E3DB"/>
      </a:accent3>
      <a:accent4>
        <a:srgbClr val="FFC000"/>
      </a:accent4>
      <a:accent5>
        <a:srgbClr val="363434"/>
      </a:accent5>
      <a:accent6>
        <a:srgbClr val="59616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8597A416-BCCD-5342-AA85-FBA39AE51D27}" vid="{9B561782-429C-7A46-9400-EF8A04D171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41f19c4-7134-41b0-b126-9546d08a0bf5" xsi:nil="true"/>
    <lcf76f155ced4ddcb4097134ff3c332f xmlns="22433f0c-8bb8-4876-a8a6-687bcb1e802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7E40DE4C131194D90C1BBD99615CC99" ma:contentTypeVersion="13" ma:contentTypeDescription="Create a new document." ma:contentTypeScope="" ma:versionID="ff6f71d0c6d469cd838c22a9ce31fc72">
  <xsd:schema xmlns:xsd="http://www.w3.org/2001/XMLSchema" xmlns:xs="http://www.w3.org/2001/XMLSchema" xmlns:p="http://schemas.microsoft.com/office/2006/metadata/properties" xmlns:ns2="22433f0c-8bb8-4876-a8a6-687bcb1e8026" xmlns:ns3="b41f19c4-7134-41b0-b126-9546d08a0bf5" targetNamespace="http://schemas.microsoft.com/office/2006/metadata/properties" ma:root="true" ma:fieldsID="a1ae1cf07686b912b4267ab8deb121f1" ns2:_="" ns3:_="">
    <xsd:import namespace="22433f0c-8bb8-4876-a8a6-687bcb1e8026"/>
    <xsd:import namespace="b41f19c4-7134-41b0-b126-9546d08a0bf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433f0c-8bb8-4876-a8a6-687bcb1e80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f5fc104-11d1-4a5d-8a55-368e6ec5710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1f19c4-7134-41b0-b126-9546d08a0bf5"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e765aea-f227-4768-af7f-feeaeadeaa48}" ma:internalName="TaxCatchAll" ma:showField="CatchAllData" ma:web="b41f19c4-7134-41b0-b126-9546d08a0bf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4AA460-AE1E-4FFE-90EA-631F56B62210}">
  <ds:schemaRefs>
    <ds:schemaRef ds:uri="http://purl.org/dc/terms/"/>
    <ds:schemaRef ds:uri="http://schemas.openxmlformats.org/package/2006/metadata/core-properties"/>
    <ds:schemaRef ds:uri="http://schemas.microsoft.com/office/2006/documentManagement/types"/>
    <ds:schemaRef ds:uri="b41f19c4-7134-41b0-b126-9546d08a0bf5"/>
    <ds:schemaRef ds:uri="http://purl.org/dc/elements/1.1/"/>
    <ds:schemaRef ds:uri="http://schemas.microsoft.com/office/2006/metadata/properties"/>
    <ds:schemaRef ds:uri="http://schemas.microsoft.com/office/infopath/2007/PartnerControls"/>
    <ds:schemaRef ds:uri="22433f0c-8bb8-4876-a8a6-687bcb1e8026"/>
    <ds:schemaRef ds:uri="http://www.w3.org/XML/1998/namespace"/>
    <ds:schemaRef ds:uri="http://purl.org/dc/dcmitype/"/>
  </ds:schemaRefs>
</ds:datastoreItem>
</file>

<file path=customXml/itemProps2.xml><?xml version="1.0" encoding="utf-8"?>
<ds:datastoreItem xmlns:ds="http://schemas.openxmlformats.org/officeDocument/2006/customXml" ds:itemID="{41B9A43D-BDD4-454F-82B3-E53E82F491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433f0c-8bb8-4876-a8a6-687bcb1e8026"/>
    <ds:schemaRef ds:uri="b41f19c4-7134-41b0-b126-9546d08a0b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CB4C9B4-D632-41F9-B920-CDDED67F40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Template-Transportation</Template>
  <TotalTime>1103</TotalTime>
  <Words>593</Words>
  <Application>Microsoft Office PowerPoint</Application>
  <PresentationFormat>Custom</PresentationFormat>
  <Paragraphs>78</Paragraphs>
  <Slides>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Open Sans ExtraBold</vt:lpstr>
      <vt:lpstr>Times New Roman</vt:lpstr>
      <vt:lpstr>Arial</vt:lpstr>
      <vt:lpstr>Calibri Light</vt:lpstr>
      <vt:lpstr>Open Sans Light</vt:lpstr>
      <vt:lpstr>Open Sans Semibold</vt:lpstr>
      <vt:lpstr>Calibri</vt:lpstr>
      <vt:lpstr>Open Sans Condensed Condensed</vt:lpstr>
      <vt:lpstr>Office Theme</vt:lpstr>
      <vt:lpstr>Statewide Program of Study: Automotive and Collision Repair — Page 1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Statewide Program of Study: Automotive and Collision Repair</dc:title>
  <dc:subject/>
  <dc:creator>Texas Education Agency</dc:creator>
  <cp:keywords/>
  <dc:description/>
  <cp:lastModifiedBy>Barrera Christi</cp:lastModifiedBy>
  <cp:revision>203</cp:revision>
  <cp:lastPrinted>2023-10-03T21:31:19Z</cp:lastPrinted>
  <dcterms:created xsi:type="dcterms:W3CDTF">2023-10-25T15:46:01Z</dcterms:created>
  <dcterms:modified xsi:type="dcterms:W3CDTF">2024-07-19T17:57:39Z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0x0101004AE2DFD34787B64381739A3DD5B04613</vt:lpwstr>
  </property>
  <property fmtid="{D5CDD505-2E9C-101B-9397-08002B2CF9AE}" pid="3" name="MediaServiceImageTags">
    <vt:lpwstr/>
  </property>
</Properties>
</file>