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9" r:id="rId4"/>
    <p:sldId id="259" r:id="rId5"/>
    <p:sldId id="260" r:id="rId6"/>
    <p:sldId id="263" r:id="rId7"/>
    <p:sldId id="267" r:id="rId8"/>
    <p:sldId id="270" r:id="rId9"/>
    <p:sldId id="276" r:id="rId10"/>
    <p:sldId id="265" r:id="rId11"/>
    <p:sldId id="266" r:id="rId12"/>
    <p:sldId id="271" r:id="rId13"/>
    <p:sldId id="264" r:id="rId14"/>
    <p:sldId id="275" r:id="rId15"/>
    <p:sldId id="273" r:id="rId16"/>
    <p:sldId id="274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66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2" autoAdjust="0"/>
    <p:restoredTop sz="96387" autoAdjust="0"/>
  </p:normalViewPr>
  <p:slideViewPr>
    <p:cSldViewPr snapToGrid="0">
      <p:cViewPr>
        <p:scale>
          <a:sx n="53" d="100"/>
          <a:sy n="53" d="100"/>
        </p:scale>
        <p:origin x="336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10/5/2020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10/5/2020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10/5/2020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10/5/2020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10/5/2020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10/5/2020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10/5/2020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10/5/2020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10/5/2020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10/5/2020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10/5/2020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10/5/2020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10/5/2020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879" y="679938"/>
            <a:ext cx="10994423" cy="3149191"/>
          </a:xfrm>
        </p:spPr>
        <p:txBody>
          <a:bodyPr>
            <a:normAutofit/>
          </a:bodyPr>
          <a:lstStyle/>
          <a:p>
            <a:pPr algn="ctr"/>
            <a:r>
              <a:rPr lang="en-US" sz="8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“Google Classroom”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5077" y="2990929"/>
            <a:ext cx="7919558" cy="8382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00FFFF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Gu</a:t>
            </a:r>
            <a:r>
              <a:rPr lang="es-E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00FFFF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í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00FFFF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 para padres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00FFFF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1408" y="4425696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Created By: BIL/ESL Dept. 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539262" y="0"/>
            <a:ext cx="8675078" cy="5205047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57046" y="478864"/>
            <a:ext cx="62601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i="1" dirty="0">
                <a:solidFill>
                  <a:schemeClr val="tx2"/>
                </a:solidFill>
              </a:rPr>
              <a:t>¡Ahora podrás ver que has iniciado la sesión en tu cuenta de “Google Apps para Educación”!</a:t>
            </a:r>
            <a:endParaRPr lang="en-US" sz="5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710" y="202317"/>
            <a:ext cx="3827951" cy="642598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4123" y="2564616"/>
            <a:ext cx="6799384" cy="3281262"/>
          </a:xfrm>
          <a:prstGeom prst="rect">
            <a:avLst/>
          </a:prstGeom>
        </p:spPr>
        <p:txBody>
          <a:bodyPr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Google </a:t>
            </a:r>
          </a:p>
          <a:p>
            <a:pPr algn="ctr"/>
            <a:r>
              <a:rPr lang="en-US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Suite </a:t>
            </a:r>
            <a:endParaRPr lang="en-US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66FF66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938" y="3704492"/>
            <a:ext cx="5228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tx2"/>
                </a:solidFill>
              </a:rPr>
              <a:t>Oprima al icono con los 9 cuadritos que está ubicado en la esquina superior derecha para poder ver al conjunto de productos de Google</a:t>
            </a:r>
            <a:r>
              <a:rPr lang="es-E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99140" y="208277"/>
            <a:ext cx="8534400" cy="1690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Iconos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 de Google que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debes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reconocer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: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66FF66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40" y="1985200"/>
            <a:ext cx="8675077" cy="38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9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7039" y="228032"/>
            <a:ext cx="10601372" cy="126609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Navegando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en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 la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Clase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66FF66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166" y="1392162"/>
            <a:ext cx="2933700" cy="48482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7039" y="2094289"/>
            <a:ext cx="15850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00FFFF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00FFFF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9133" y="2278954"/>
            <a:ext cx="5228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tx2"/>
                </a:solidFill>
              </a:rPr>
              <a:t>Oprima el icono con los 9 cuadritos y después el icono de </a:t>
            </a:r>
            <a:r>
              <a:rPr lang="es-ES" sz="2800" dirty="0" err="1">
                <a:solidFill>
                  <a:schemeClr val="tx2"/>
                </a:solidFill>
              </a:rPr>
              <a:t>Classroom</a:t>
            </a:r>
            <a:r>
              <a:rPr lang="es-ES" sz="2800" dirty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98554" y="71121"/>
            <a:ext cx="10601372" cy="1266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Navegando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en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 la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Clase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66FF66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747" y="1359198"/>
            <a:ext cx="15850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00FFFF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00FFFF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4712" y="1576348"/>
            <a:ext cx="4224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rgbClr val="222222"/>
                </a:solidFill>
                <a:latin typeface="inherit"/>
              </a:rPr>
              <a:t>Si </a:t>
            </a:r>
            <a:r>
              <a:rPr lang="es-ES" sz="2400" dirty="0">
                <a:solidFill>
                  <a:srgbClr val="222222"/>
                </a:solidFill>
                <a:latin typeface="inherit"/>
              </a:rPr>
              <a:t>ves la clase de tu profesor y haces clic en Unirse, esto debería llevarte a la clase.</a:t>
            </a:r>
            <a:endParaRPr lang="en-US" sz="2400" dirty="0">
              <a:solidFill>
                <a:srgbClr val="222222"/>
              </a:solidFill>
              <a:latin typeface="inheri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4712" y="3447420"/>
            <a:ext cx="4224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222222"/>
                </a:solidFill>
                <a:latin typeface="inherit"/>
              </a:rPr>
              <a:t>Si no ve la clase de su maestro, vaya a la esquina superior derecha y haga clic en el signo + junto al "</a:t>
            </a:r>
            <a:r>
              <a:rPr lang="es-ES" sz="2400" dirty="0" err="1">
                <a:solidFill>
                  <a:srgbClr val="222222"/>
                </a:solidFill>
                <a:latin typeface="inherit"/>
              </a:rPr>
              <a:t>waffle</a:t>
            </a:r>
            <a:r>
              <a:rPr lang="es-ES" sz="2400" dirty="0">
                <a:solidFill>
                  <a:srgbClr val="222222"/>
                </a:solidFill>
                <a:latin typeface="inherit"/>
              </a:rPr>
              <a:t>". Haga clic en Unirse a la clase, luego necesitará el código de la clase enviado por el profesor.</a:t>
            </a:r>
            <a:endParaRPr lang="en-US" sz="2400" dirty="0">
              <a:solidFill>
                <a:srgbClr val="222222"/>
              </a:solidFill>
              <a:latin typeface="inheri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356" y="1361976"/>
            <a:ext cx="3995175" cy="211788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201" t="11280" r="12497" b="12560"/>
          <a:stretch/>
        </p:blipFill>
        <p:spPr>
          <a:xfrm>
            <a:off x="6444340" y="3882778"/>
            <a:ext cx="5461368" cy="217627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12192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12493" y="0"/>
            <a:ext cx="10601372" cy="12995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Navegando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en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 la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Clase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66FF66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493" y="1543864"/>
            <a:ext cx="15850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00FFFF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00FFFF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4354" y="1636196"/>
            <a:ext cx="3703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tx2"/>
                </a:solidFill>
              </a:rPr>
              <a:t>Página de Herramientas </a:t>
            </a:r>
            <a:endParaRPr lang="es-ES" sz="2800" dirty="0" smtClean="0">
              <a:solidFill>
                <a:schemeClr val="tx2"/>
              </a:solidFill>
            </a:endParaRPr>
          </a:p>
          <a:p>
            <a:pPr algn="ctr"/>
            <a:r>
              <a:rPr lang="es-ES" sz="2800" dirty="0" smtClean="0">
                <a:solidFill>
                  <a:schemeClr val="tx2"/>
                </a:solidFill>
              </a:rPr>
              <a:t>(</a:t>
            </a:r>
            <a:r>
              <a:rPr lang="es-ES" sz="2800" dirty="0">
                <a:solidFill>
                  <a:schemeClr val="tx2"/>
                </a:solidFill>
              </a:rPr>
              <a:t>Lado izquierdo)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532" y="1228814"/>
            <a:ext cx="6056333" cy="48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7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12493" y="0"/>
            <a:ext cx="10601372" cy="12995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Navegando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en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 la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Clase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66FF66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0827" y="1299554"/>
            <a:ext cx="15850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00FFFF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00FFFF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036" y="1484219"/>
            <a:ext cx="3703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/>
                </a:solidFill>
              </a:rPr>
              <a:t>Detalles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de </a:t>
            </a:r>
            <a:r>
              <a:rPr lang="en-US" sz="2800" dirty="0">
                <a:solidFill>
                  <a:schemeClr val="tx2"/>
                </a:solidFill>
              </a:rPr>
              <a:t>la 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2"/>
                </a:solidFill>
              </a:rPr>
              <a:t>tarea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214" y="1299554"/>
            <a:ext cx="518518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2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199" y="2282093"/>
            <a:ext cx="9969163" cy="366407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“Google Classroom” </a:t>
            </a:r>
            <a:r>
              <a:rPr lang="en-US" sz="2400" dirty="0" err="1" smtClean="0">
                <a:solidFill>
                  <a:schemeClr val="tx2"/>
                </a:solidFill>
              </a:rPr>
              <a:t>es</a:t>
            </a:r>
            <a:r>
              <a:rPr lang="en-US" sz="2400" dirty="0" smtClean="0">
                <a:solidFill>
                  <a:schemeClr val="tx2"/>
                </a:solidFill>
              </a:rPr>
              <a:t> el enlace para el </a:t>
            </a:r>
            <a:r>
              <a:rPr lang="en-US" sz="2400" dirty="0" err="1" smtClean="0">
                <a:solidFill>
                  <a:schemeClr val="tx2"/>
                </a:solidFill>
              </a:rPr>
              <a:t>aprendizaje</a:t>
            </a:r>
            <a:r>
              <a:rPr lang="en-US" sz="2400" dirty="0" smtClean="0">
                <a:solidFill>
                  <a:schemeClr val="tx2"/>
                </a:solidFill>
              </a:rPr>
              <a:t> de </a:t>
            </a:r>
            <a:r>
              <a:rPr lang="en-US" sz="2400" dirty="0" err="1" smtClean="0">
                <a:solidFill>
                  <a:schemeClr val="tx2"/>
                </a:solidFill>
              </a:rPr>
              <a:t>su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hijo</a:t>
            </a:r>
            <a:r>
              <a:rPr lang="en-US" sz="2400" dirty="0" smtClean="0">
                <a:solidFill>
                  <a:schemeClr val="tx2"/>
                </a:solidFill>
              </a:rPr>
              <a:t>(a).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s-ES" sz="2400" dirty="0">
                <a:solidFill>
                  <a:schemeClr val="tx2"/>
                </a:solidFill>
              </a:rPr>
              <a:t>L</a:t>
            </a:r>
            <a:r>
              <a:rPr lang="es-ES" sz="2400" dirty="0" smtClean="0">
                <a:solidFill>
                  <a:schemeClr val="tx2"/>
                </a:solidFill>
              </a:rPr>
              <a:t>os </a:t>
            </a:r>
            <a:r>
              <a:rPr lang="es-ES" sz="2400" dirty="0">
                <a:solidFill>
                  <a:schemeClr val="tx2"/>
                </a:solidFill>
              </a:rPr>
              <a:t>maestros </a:t>
            </a:r>
            <a:r>
              <a:rPr lang="es-ES" sz="2400" dirty="0" smtClean="0">
                <a:solidFill>
                  <a:schemeClr val="tx2"/>
                </a:solidFill>
              </a:rPr>
              <a:t>usan “Google </a:t>
            </a:r>
            <a:r>
              <a:rPr lang="es-ES" sz="2400" dirty="0" err="1" smtClean="0">
                <a:solidFill>
                  <a:schemeClr val="tx2"/>
                </a:solidFill>
              </a:rPr>
              <a:t>Classroom</a:t>
            </a:r>
            <a:r>
              <a:rPr lang="es-ES" sz="2400" dirty="0" smtClean="0">
                <a:solidFill>
                  <a:schemeClr val="tx2"/>
                </a:solidFill>
              </a:rPr>
              <a:t>” para </a:t>
            </a:r>
            <a:r>
              <a:rPr lang="es-ES" sz="2400" dirty="0">
                <a:solidFill>
                  <a:schemeClr val="tx2"/>
                </a:solidFill>
              </a:rPr>
              <a:t>compartir tareas, hacer anuncios, </a:t>
            </a:r>
            <a:r>
              <a:rPr lang="es-ES" sz="2400" dirty="0" smtClean="0">
                <a:solidFill>
                  <a:schemeClr val="tx2"/>
                </a:solidFill>
              </a:rPr>
              <a:t>y </a:t>
            </a:r>
            <a:r>
              <a:rPr lang="es-ES" sz="2400" dirty="0">
                <a:solidFill>
                  <a:schemeClr val="tx2"/>
                </a:solidFill>
              </a:rPr>
              <a:t>mucho </a:t>
            </a:r>
            <a:r>
              <a:rPr lang="es-ES" sz="2400" dirty="0" smtClean="0">
                <a:solidFill>
                  <a:schemeClr val="tx2"/>
                </a:solidFill>
              </a:rPr>
              <a:t>más</a:t>
            </a:r>
            <a:r>
              <a:rPr lang="es-ES" sz="2400" dirty="0">
                <a:solidFill>
                  <a:schemeClr val="tx2"/>
                </a:solidFill>
              </a:rPr>
              <a:t> </a:t>
            </a:r>
            <a:r>
              <a:rPr lang="es-ES" sz="2400" dirty="0" smtClean="0">
                <a:solidFill>
                  <a:schemeClr val="tx2"/>
                </a:solidFill>
              </a:rPr>
              <a:t>con los estudiantes y sus padres. 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“Google </a:t>
            </a:r>
            <a:r>
              <a:rPr lang="es-ES" sz="2400" dirty="0" err="1" smtClean="0">
                <a:solidFill>
                  <a:schemeClr val="tx2"/>
                </a:solidFill>
              </a:rPr>
              <a:t>Classroom</a:t>
            </a:r>
            <a:r>
              <a:rPr lang="es-ES" sz="2400" dirty="0" smtClean="0">
                <a:solidFill>
                  <a:schemeClr val="tx2"/>
                </a:solidFill>
              </a:rPr>
              <a:t>,” también </a:t>
            </a:r>
            <a:r>
              <a:rPr lang="es-ES" sz="2400" dirty="0">
                <a:solidFill>
                  <a:schemeClr val="tx2"/>
                </a:solidFill>
              </a:rPr>
              <a:t>es un espacio digital seguro para que los estudiantes vean el contenido publicado, las tareas publicadas y entreguen el trabajo </a:t>
            </a:r>
            <a:r>
              <a:rPr lang="es-ES" sz="2400" dirty="0" smtClean="0">
                <a:solidFill>
                  <a:schemeClr val="tx2"/>
                </a:solidFill>
              </a:rPr>
              <a:t>terminado y </a:t>
            </a:r>
            <a:r>
              <a:rPr lang="es-ES" sz="2400" dirty="0">
                <a:solidFill>
                  <a:schemeClr val="tx2"/>
                </a:solidFill>
              </a:rPr>
              <a:t>interactuar con otros </a:t>
            </a:r>
            <a:r>
              <a:rPr lang="es-ES" sz="2400" dirty="0" smtClean="0">
                <a:solidFill>
                  <a:schemeClr val="tx2"/>
                </a:solidFill>
              </a:rPr>
              <a:t>estudiantes.</a:t>
            </a:r>
          </a:p>
          <a:p>
            <a:r>
              <a:rPr lang="es-ES" sz="2400" dirty="0">
                <a:solidFill>
                  <a:schemeClr val="tx2"/>
                </a:solidFill>
              </a:rPr>
              <a:t>Solo los usuarios autorizados </a:t>
            </a:r>
            <a:r>
              <a:rPr lang="es-ES" sz="2400" dirty="0" smtClean="0">
                <a:solidFill>
                  <a:schemeClr val="tx2"/>
                </a:solidFill>
              </a:rPr>
              <a:t>de SFDR-CISD tienen </a:t>
            </a:r>
            <a:r>
              <a:rPr lang="es-ES" sz="2400" dirty="0">
                <a:solidFill>
                  <a:schemeClr val="tx2"/>
                </a:solidFill>
              </a:rPr>
              <a:t>acceso a un aula de Google de SFDR-CISD.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1952" y="158435"/>
            <a:ext cx="869822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¿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Qué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6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66FF66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"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Google </a:t>
            </a:r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Classroom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"?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66FF66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12" y="399784"/>
            <a:ext cx="11066585" cy="1200416"/>
          </a:xfrm>
        </p:spPr>
        <p:txBody>
          <a:bodyPr>
            <a:noAutofit/>
          </a:bodyPr>
          <a:lstStyle/>
          <a:p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¿</a:t>
            </a:r>
            <a:r>
              <a:rPr lang="en-US" sz="9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Cómo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Comenzar</a:t>
            </a:r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2" y="1600200"/>
            <a:ext cx="8834926" cy="4114800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2"/>
                </a:solidFill>
              </a:rPr>
              <a:t>A su hijo(a) se le proporcionó un nombre de usuario y contraseña segura que es única para el estudiante. </a:t>
            </a:r>
            <a:endParaRPr lang="es-ES" sz="2400" dirty="0" smtClean="0">
              <a:solidFill>
                <a:schemeClr val="tx2"/>
              </a:solidFill>
            </a:endParaRPr>
          </a:p>
          <a:p>
            <a:r>
              <a:rPr lang="es-ES" sz="2400" dirty="0">
                <a:solidFill>
                  <a:schemeClr val="tx2"/>
                </a:solidFill>
              </a:rPr>
              <a:t>Nombre de </a:t>
            </a:r>
            <a:r>
              <a:rPr lang="es-ES" sz="2400" dirty="0" smtClean="0">
                <a:solidFill>
                  <a:schemeClr val="tx2"/>
                </a:solidFill>
              </a:rPr>
              <a:t>usuario: es su </a:t>
            </a:r>
            <a:r>
              <a:rPr lang="es-ES" sz="2400" dirty="0">
                <a:solidFill>
                  <a:schemeClr val="tx2"/>
                </a:solidFill>
              </a:rPr>
              <a:t>número de identificación escolar de 6 dígitos, que incluye el cero al principio, seguido de @ student.sfdr-cisd.org 	</a:t>
            </a:r>
            <a:r>
              <a:rPr lang="es-ES" sz="2400" dirty="0" smtClean="0">
                <a:solidFill>
                  <a:schemeClr val="tx2"/>
                </a:solidFill>
              </a:rPr>
              <a:t>				</a:t>
            </a:r>
            <a:r>
              <a:rPr lang="es-ES" sz="2400" b="1" dirty="0" smtClean="0">
                <a:solidFill>
                  <a:schemeClr val="tx2"/>
                </a:solidFill>
              </a:rPr>
              <a:t>	</a:t>
            </a:r>
            <a:r>
              <a:rPr lang="es-ES" sz="2400" b="1" i="1" dirty="0" smtClean="0">
                <a:solidFill>
                  <a:srgbClr val="00B0F0"/>
                </a:solidFill>
              </a:rPr>
              <a:t>(ejemplo: 012345@student.sfdr-cisd.org)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Contraseña</a:t>
            </a:r>
            <a:r>
              <a:rPr lang="es-ES" sz="2400" dirty="0">
                <a:solidFill>
                  <a:schemeClr val="tx2"/>
                </a:solidFill>
              </a:rPr>
              <a:t>: </a:t>
            </a:r>
            <a:r>
              <a:rPr lang="es-ES" sz="2400" dirty="0" smtClean="0">
                <a:solidFill>
                  <a:schemeClr val="tx2"/>
                </a:solidFill>
              </a:rPr>
              <a:t>La </a:t>
            </a:r>
            <a:r>
              <a:rPr lang="es-ES" sz="2400" dirty="0">
                <a:solidFill>
                  <a:schemeClr val="tx2"/>
                </a:solidFill>
              </a:rPr>
              <a:t>contraseña es la primera inicial (f) del estudiante, la última inicial (l) [minúscula] seguida de su número de identificación de 6 dígitos con el cero. </a:t>
            </a:r>
            <a:r>
              <a:rPr lang="es-ES" sz="2400" b="1" dirty="0">
                <a:solidFill>
                  <a:schemeClr val="tx2"/>
                </a:solidFill>
              </a:rPr>
              <a:t>	</a:t>
            </a:r>
            <a:r>
              <a:rPr lang="es-ES" sz="2400" b="1" i="1" dirty="0" smtClean="0">
                <a:solidFill>
                  <a:srgbClr val="00B0F0"/>
                </a:solidFill>
              </a:rPr>
              <a:t>(</a:t>
            </a:r>
            <a:r>
              <a:rPr lang="es-ES" sz="2400" b="1" i="1" dirty="0">
                <a:solidFill>
                  <a:srgbClr val="00B0F0"/>
                </a:solidFill>
              </a:rPr>
              <a:t>Ejemplo: fl012345)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247" y="562709"/>
            <a:ext cx="5088741" cy="1295398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Inicio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66FF66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543" y="1726141"/>
            <a:ext cx="15850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00FFFF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00FFFF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6247" y="2308830"/>
            <a:ext cx="6400800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s-ES" sz="2400" dirty="0">
                <a:solidFill>
                  <a:schemeClr val="tx2"/>
                </a:solidFill>
              </a:rPr>
              <a:t>Oprima el icono de Google Chrome. </a:t>
            </a:r>
            <a:endParaRPr lang="es-ES" sz="2400" dirty="0" smtClean="0">
              <a:solidFill>
                <a:schemeClr val="tx2"/>
              </a:solidFill>
            </a:endParaRPr>
          </a:p>
          <a:p>
            <a:pPr marL="45720">
              <a:lnSpc>
                <a:spcPct val="90000"/>
              </a:lnSpc>
              <a:spcBef>
                <a:spcPts val="1800"/>
              </a:spcBef>
              <a:buSzPct val="80000"/>
            </a:pPr>
            <a:endParaRPr lang="es-ES" sz="2400" dirty="0" smtClean="0">
              <a:solidFill>
                <a:schemeClr val="tx2"/>
              </a:solidFill>
            </a:endParaRPr>
          </a:p>
          <a:p>
            <a:pPr marL="45720">
              <a:lnSpc>
                <a:spcPct val="90000"/>
              </a:lnSpc>
              <a:spcBef>
                <a:spcPts val="1800"/>
              </a:spcBef>
              <a:buSzPct val="80000"/>
            </a:pPr>
            <a:endParaRPr lang="es-ES" sz="2400" dirty="0">
              <a:solidFill>
                <a:schemeClr val="tx2"/>
              </a:solidFill>
            </a:endParaRPr>
          </a:p>
          <a:p>
            <a:pPr marL="45720">
              <a:lnSpc>
                <a:spcPct val="90000"/>
              </a:lnSpc>
              <a:spcBef>
                <a:spcPts val="1800"/>
              </a:spcBef>
              <a:buSzPct val="80000"/>
            </a:pPr>
            <a:endParaRPr lang="es-ES" sz="2400" dirty="0" smtClean="0">
              <a:solidFill>
                <a:schemeClr val="tx2"/>
              </a:solidFill>
            </a:endParaRPr>
          </a:p>
          <a:p>
            <a:pPr marL="4572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s-ES" sz="2400" dirty="0" smtClean="0">
                <a:solidFill>
                  <a:schemeClr val="tx2"/>
                </a:solidFill>
              </a:rPr>
              <a:t>(</a:t>
            </a:r>
            <a:r>
              <a:rPr lang="es-ES" sz="2400" dirty="0">
                <a:solidFill>
                  <a:schemeClr val="tx2"/>
                </a:solidFill>
              </a:rPr>
              <a:t>puede utilizar Microsoft </a:t>
            </a:r>
            <a:r>
              <a:rPr lang="es-ES" sz="2400" dirty="0" err="1">
                <a:solidFill>
                  <a:schemeClr val="tx2"/>
                </a:solidFill>
              </a:rPr>
              <a:t>Edge</a:t>
            </a:r>
            <a:r>
              <a:rPr lang="es-ES" sz="2400" dirty="0">
                <a:solidFill>
                  <a:schemeClr val="tx2"/>
                </a:solidFill>
              </a:rPr>
              <a:t>, Internet Explorer, o cualquier otro navegador preferido)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28" name="Picture 4" descr="Chrom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31" y="2608941"/>
            <a:ext cx="1972737" cy="19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3138" y="2202609"/>
            <a:ext cx="6400801" cy="2205268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chemeClr val="tx2"/>
                </a:solidFill>
              </a:rPr>
              <a:t>Escriba </a:t>
            </a:r>
            <a:r>
              <a:rPr lang="es-ES" sz="2800" dirty="0" smtClean="0">
                <a:solidFill>
                  <a:schemeClr val="tx2"/>
                </a:solidFill>
                <a:hlinkClick r:id="rId2"/>
              </a:rPr>
              <a:t>www.classroom.google.com</a:t>
            </a:r>
            <a:r>
              <a:rPr lang="es-ES" sz="2800" dirty="0" smtClean="0">
                <a:solidFill>
                  <a:schemeClr val="tx2"/>
                </a:solidFill>
              </a:rPr>
              <a:t>  </a:t>
            </a:r>
          </a:p>
          <a:p>
            <a:r>
              <a:rPr lang="es-ES" sz="2800" dirty="0" smtClean="0">
                <a:solidFill>
                  <a:schemeClr val="tx2"/>
                </a:solidFill>
              </a:rPr>
              <a:t>en </a:t>
            </a:r>
            <a:r>
              <a:rPr lang="es-ES" sz="2800" dirty="0">
                <a:solidFill>
                  <a:schemeClr val="tx2"/>
                </a:solidFill>
              </a:rPr>
              <a:t>la barra de dirección</a:t>
            </a:r>
            <a:r>
              <a:rPr lang="es-ES" sz="2400" dirty="0"/>
              <a:t>.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27384" y="609600"/>
            <a:ext cx="7596555" cy="1266092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Comenzando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66FF66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5625" y="1874979"/>
            <a:ext cx="15850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00FFFF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00FFFF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642" t="17793" r="10408" b="30727"/>
          <a:stretch/>
        </p:blipFill>
        <p:spPr>
          <a:xfrm>
            <a:off x="2662310" y="3444639"/>
            <a:ext cx="6726702" cy="6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53872" y="445719"/>
            <a:ext cx="7596555" cy="1266092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Comenzando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66FF66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949" r="34539"/>
          <a:stretch/>
        </p:blipFill>
        <p:spPr>
          <a:xfrm>
            <a:off x="3481064" y="3675449"/>
            <a:ext cx="4942173" cy="2929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627039" y="1741194"/>
            <a:ext cx="15850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00FFFF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00FFFF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900151" y="1912153"/>
            <a:ext cx="6846277" cy="2017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ES" sz="2400" dirty="0">
                <a:solidFill>
                  <a:schemeClr val="tx2"/>
                </a:solidFill>
              </a:rPr>
              <a:t>Oprima </a:t>
            </a:r>
            <a:r>
              <a:rPr lang="es-ES" sz="2400" b="1" dirty="0">
                <a:solidFill>
                  <a:srgbClr val="00B0F0"/>
                </a:solidFill>
              </a:rPr>
              <a:t>INICIAR SESIÓN (</a:t>
            </a:r>
            <a:r>
              <a:rPr lang="es-ES" sz="2400" b="1" dirty="0" err="1">
                <a:solidFill>
                  <a:srgbClr val="00B0F0"/>
                </a:solidFill>
              </a:rPr>
              <a:t>Sign</a:t>
            </a:r>
            <a:r>
              <a:rPr lang="es-ES" sz="2400" b="1" dirty="0">
                <a:solidFill>
                  <a:srgbClr val="00B0F0"/>
                </a:solidFill>
              </a:rPr>
              <a:t> in) </a:t>
            </a:r>
            <a:r>
              <a:rPr lang="es-ES" sz="2400" dirty="0">
                <a:solidFill>
                  <a:schemeClr val="tx2"/>
                </a:solidFill>
              </a:rPr>
              <a:t>en la esquina superior derecha de la ventana del navegador. (Si ya había iniciado una sesión con su cuenta personal, tiene que cerrar la sesión primero.)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3046" r="7572" b="48079"/>
          <a:stretch/>
        </p:blipFill>
        <p:spPr>
          <a:xfrm>
            <a:off x="5444053" y="3744671"/>
            <a:ext cx="2834817" cy="470194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 rot="3926659">
            <a:off x="9435074" y="1784697"/>
            <a:ext cx="418829" cy="2832197"/>
          </a:xfrm>
          <a:prstGeom prst="downArrow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80942" y="289469"/>
            <a:ext cx="7596555" cy="1266092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Comenzando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66FF66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2096" y="1353788"/>
            <a:ext cx="15850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00FFFF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00FFFF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033404" y="1740732"/>
            <a:ext cx="5117204" cy="2906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ES" sz="2400" dirty="0">
                <a:solidFill>
                  <a:schemeClr val="tx2"/>
                </a:solidFill>
              </a:rPr>
              <a:t>Escriba el correo electrónico de Google de su hijo(a) y oprima </a:t>
            </a:r>
            <a:r>
              <a:rPr lang="es-ES" sz="2400" b="1" dirty="0">
                <a:solidFill>
                  <a:srgbClr val="00B0F0"/>
                </a:solidFill>
              </a:rPr>
              <a:t>“</a:t>
            </a:r>
            <a:r>
              <a:rPr lang="es-ES" sz="2400" b="1" dirty="0" err="1">
                <a:solidFill>
                  <a:srgbClr val="00B0F0"/>
                </a:solidFill>
              </a:rPr>
              <a:t>next</a:t>
            </a:r>
            <a:r>
              <a:rPr lang="es-ES" sz="2400" b="1" dirty="0">
                <a:solidFill>
                  <a:srgbClr val="00B0F0"/>
                </a:solidFill>
              </a:rPr>
              <a:t>.” </a:t>
            </a:r>
            <a:endParaRPr lang="es-ES" sz="2400" b="1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s-ES" sz="2400" dirty="0">
                <a:solidFill>
                  <a:schemeClr val="tx2"/>
                </a:solidFill>
              </a:rPr>
              <a:t>El correo electrónico </a:t>
            </a:r>
            <a:r>
              <a:rPr lang="es-ES" sz="2400" dirty="0" smtClean="0">
                <a:solidFill>
                  <a:schemeClr val="tx2"/>
                </a:solidFill>
              </a:rPr>
              <a:t>es </a:t>
            </a:r>
            <a:r>
              <a:rPr lang="es-ES" sz="2400" dirty="0">
                <a:solidFill>
                  <a:schemeClr val="tx2"/>
                </a:solidFill>
              </a:rPr>
              <a:t>su número de identificación escolar de 6 dígitos, que incluye el cero al principio, seguido de @ student.sfdr-cisd.org 				</a:t>
            </a:r>
            <a:r>
              <a:rPr lang="es-ES" sz="1900" dirty="0">
                <a:solidFill>
                  <a:schemeClr val="tx2"/>
                </a:solidFill>
              </a:rPr>
              <a:t>	</a:t>
            </a:r>
          </a:p>
          <a:p>
            <a:pPr marL="45720" indent="0">
              <a:buNone/>
            </a:pPr>
            <a:r>
              <a:rPr lang="es-ES" sz="2200" i="1" dirty="0" smtClean="0">
                <a:solidFill>
                  <a:srgbClr val="00B0F0"/>
                </a:solidFill>
              </a:rPr>
              <a:t>(</a:t>
            </a:r>
            <a:r>
              <a:rPr lang="es-ES" sz="2200" i="1" dirty="0">
                <a:solidFill>
                  <a:srgbClr val="00B0F0"/>
                </a:solidFill>
              </a:rPr>
              <a:t>ejemplo: 012345@student.sfdr-cisd.org)</a:t>
            </a:r>
          </a:p>
          <a:p>
            <a:pPr marL="4572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591" t="3806" r="2514" b="5010"/>
          <a:stretch/>
        </p:blipFill>
        <p:spPr>
          <a:xfrm>
            <a:off x="7315200" y="1522357"/>
            <a:ext cx="4389120" cy="484584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6266" y="1498643"/>
            <a:ext cx="6471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tx2"/>
                </a:solidFill>
              </a:rPr>
              <a:t>Escriba su </a:t>
            </a:r>
            <a:r>
              <a:rPr lang="es-ES" sz="2400" dirty="0">
                <a:solidFill>
                  <a:srgbClr val="00B0F0"/>
                </a:solidFill>
              </a:rPr>
              <a:t>CONTRASEÑA </a:t>
            </a:r>
            <a:r>
              <a:rPr lang="es-ES" sz="2400" dirty="0" smtClean="0">
                <a:solidFill>
                  <a:schemeClr val="tx2"/>
                </a:solidFill>
              </a:rPr>
              <a:t>Y oprima </a:t>
            </a:r>
            <a:r>
              <a:rPr lang="es-ES" sz="2400" dirty="0">
                <a:solidFill>
                  <a:srgbClr val="00B0F0"/>
                </a:solidFill>
              </a:rPr>
              <a:t>“NEXT.”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63560" y="232551"/>
            <a:ext cx="7596555" cy="1266092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Comenzando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66FF66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1018" y="1338544"/>
            <a:ext cx="15850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00FFFF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00FFFF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6266" y="2120407"/>
            <a:ext cx="721679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tx2"/>
                </a:solidFill>
              </a:rPr>
              <a:t>La contraseña es la primera inicial (f) del estudiante, la última inicial (l) [minúscula] seguida de su número de identificación de 6 dígitos con el cero. </a:t>
            </a:r>
            <a:endParaRPr lang="es-ES" sz="2000" dirty="0" smtClean="0">
              <a:solidFill>
                <a:schemeClr val="tx2"/>
              </a:solidFill>
            </a:endParaRPr>
          </a:p>
          <a:p>
            <a:r>
              <a:rPr lang="es-ES" sz="2000" i="1" dirty="0" smtClean="0">
                <a:solidFill>
                  <a:srgbClr val="00B0F0"/>
                </a:solidFill>
              </a:rPr>
              <a:t>	(</a:t>
            </a:r>
            <a:r>
              <a:rPr lang="es-ES" sz="2000" i="1" dirty="0">
                <a:solidFill>
                  <a:srgbClr val="00B0F0"/>
                </a:solidFill>
              </a:rPr>
              <a:t>Ejemplo: fl012345)</a:t>
            </a:r>
            <a:endParaRPr lang="en-US" sz="2000" i="1" dirty="0">
              <a:solidFill>
                <a:srgbClr val="00B0F0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87" y="3524821"/>
            <a:ext cx="5257800" cy="229552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723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63560" y="232551"/>
            <a:ext cx="7596555" cy="1266092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66FF66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Comenzando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66FF66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1018" y="1338544"/>
            <a:ext cx="15850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trellis">
                  <a:fgClr>
                    <a:srgbClr val="00FFFF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trellis">
                <a:fgClr>
                  <a:srgbClr val="00FFFF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6928" y="-130269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9713" y="1681495"/>
            <a:ext cx="7216791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000" dirty="0">
                <a:solidFill>
                  <a:srgbClr val="222222"/>
                </a:solidFill>
                <a:latin typeface="inherit"/>
              </a:rPr>
              <a:t>Si hay un mensaje de bienvenida, haga clic en Aceptar. Luego, elija Soy estudiante cuando se le solicite. Esto puede suceder la primera vez que inicie sesión.</a:t>
            </a:r>
            <a:r>
              <a:rPr lang="es-ES" altLang="en-US" sz="700" dirty="0"/>
              <a:t> </a:t>
            </a:r>
            <a:endParaRPr lang="es-ES" altLang="en-US" sz="1600" dirty="0">
              <a:latin typeface="Arial" panose="020B0604020202020204" pitchFamily="34" charset="0"/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266" t="8186" r="6902" b="11095"/>
          <a:stretch/>
        </p:blipFill>
        <p:spPr>
          <a:xfrm>
            <a:off x="3494125" y="2771686"/>
            <a:ext cx="4535424" cy="325539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8" name="Down Arrow 7"/>
          <p:cNvSpPr/>
          <p:nvPr/>
        </p:nvSpPr>
        <p:spPr>
          <a:xfrm rot="17387939">
            <a:off x="2546238" y="2323874"/>
            <a:ext cx="565583" cy="2572000"/>
          </a:xfrm>
          <a:prstGeom prst="downArrow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54308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1189</TotalTime>
  <Words>519</Words>
  <Application>Microsoft Office PowerPoint</Application>
  <PresentationFormat>Widescreen</PresentationFormat>
  <Paragraphs>64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Euphemia</vt:lpstr>
      <vt:lpstr>inherit</vt:lpstr>
      <vt:lpstr>Wingdings</vt:lpstr>
      <vt:lpstr>Children Playing 16x9</vt:lpstr>
      <vt:lpstr>“Google Classroom” </vt:lpstr>
      <vt:lpstr>PowerPoint Presentation</vt:lpstr>
      <vt:lpstr>¿Cómo Comenzar?</vt:lpstr>
      <vt:lpstr>Inicio</vt:lpstr>
      <vt:lpstr>Comenzando</vt:lpstr>
      <vt:lpstr>Comenzando</vt:lpstr>
      <vt:lpstr>Comenzando</vt:lpstr>
      <vt:lpstr>Comenzando</vt:lpstr>
      <vt:lpstr>Comenzando</vt:lpstr>
      <vt:lpstr>PowerPoint Presentation</vt:lpstr>
      <vt:lpstr>PowerPoint Presentation</vt:lpstr>
      <vt:lpstr>PowerPoint Presentation</vt:lpstr>
      <vt:lpstr>Navegando en la Clase</vt:lpstr>
      <vt:lpstr>PowerPoint Presentation</vt:lpstr>
      <vt:lpstr>PowerPoint Presentation</vt:lpstr>
      <vt:lpstr>PowerPoint Presentation</vt:lpstr>
    </vt:vector>
  </TitlesOfParts>
  <Company>San Felipe Del Rio CISD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“Google Classroom”</dc:title>
  <dc:creator>Pena, Gabriella</dc:creator>
  <cp:lastModifiedBy>Pena, Gabriella</cp:lastModifiedBy>
  <cp:revision>47</cp:revision>
  <cp:lastPrinted>2020-10-05T21:43:31Z</cp:lastPrinted>
  <dcterms:created xsi:type="dcterms:W3CDTF">2020-10-05T19:16:54Z</dcterms:created>
  <dcterms:modified xsi:type="dcterms:W3CDTF">2020-10-06T15:05:57Z</dcterms:modified>
</cp:coreProperties>
</file>